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10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Norrmal</a:t>
            </a:r>
          </a:p>
        </c:rich>
      </c:tx>
      <c:layout>
        <c:manualLayout>
          <c:xMode val="edge"/>
          <c:yMode val="edge"/>
          <c:x val="0.8784026684164481"/>
          <c:y val="1.3888888888888888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650481189851271E-2"/>
          <c:y val="2.2848111064306263E-2"/>
          <c:w val="0.89341907261592302"/>
          <c:h val="0.9590048569031751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Tabelle1!$F$2:$F$26</c:f>
              <c:numCache>
                <c:formatCode>#,##0.000000</c:formatCode>
                <c:ptCount val="25"/>
                <c:pt idx="0">
                  <c:v>0.52911652994390634</c:v>
                </c:pt>
                <c:pt idx="1">
                  <c:v>1.6067641944634132</c:v>
                </c:pt>
                <c:pt idx="2">
                  <c:v>4.3739414044458691</c:v>
                </c:pt>
                <c:pt idx="3">
                  <c:v>10.6736701054074</c:v>
                </c:pt>
                <c:pt idx="4">
                  <c:v>23.349338996029811</c:v>
                </c:pt>
                <c:pt idx="5">
                  <c:v>45.788393328093669</c:v>
                </c:pt>
                <c:pt idx="6">
                  <c:v>80.492648731118393</c:v>
                </c:pt>
                <c:pt idx="7">
                  <c:v>126.84607467751654</c:v>
                </c:pt>
                <c:pt idx="8">
                  <c:v>179.19168175526954</c:v>
                </c:pt>
                <c:pt idx="9">
                  <c:v>226.92307407132287</c:v>
                </c:pt>
                <c:pt idx="10">
                  <c:v>257.60807397802085</c:v>
                </c:pt>
                <c:pt idx="11">
                  <c:v>262.15629015941215</c:v>
                </c:pt>
                <c:pt idx="12">
                  <c:v>239.15589713408485</c:v>
                </c:pt>
                <c:pt idx="13">
                  <c:v>195.57885779128475</c:v>
                </c:pt>
                <c:pt idx="14">
                  <c:v>143.37806544979944</c:v>
                </c:pt>
                <c:pt idx="15">
                  <c:v>94.22443170408151</c:v>
                </c:pt>
                <c:pt idx="16">
                  <c:v>55.509119289304515</c:v>
                </c:pt>
                <c:pt idx="17">
                  <c:v>29.314679241682413</c:v>
                </c:pt>
                <c:pt idx="18">
                  <c:v>13.877970367683256</c:v>
                </c:pt>
                <c:pt idx="19">
                  <c:v>5.8896130821634269</c:v>
                </c:pt>
                <c:pt idx="20">
                  <c:v>2.2406167244024529</c:v>
                </c:pt>
                <c:pt idx="21">
                  <c:v>0.76413198978326047</c:v>
                </c:pt>
              </c:numCache>
            </c:numRef>
          </c:xVal>
          <c:yVal>
            <c:numRef>
              <c:f>Tabelle1!$E$2:$E$26</c:f>
              <c:numCache>
                <c:formatCode>0.00</c:formatCode>
                <c:ptCount val="25"/>
                <c:pt idx="0">
                  <c:v>-5</c:v>
                </c:pt>
                <c:pt idx="1">
                  <c:v>-4.5</c:v>
                </c:pt>
                <c:pt idx="2">
                  <c:v>-4</c:v>
                </c:pt>
                <c:pt idx="3">
                  <c:v>-3.5</c:v>
                </c:pt>
                <c:pt idx="4">
                  <c:v>-3</c:v>
                </c:pt>
                <c:pt idx="5">
                  <c:v>-2.5</c:v>
                </c:pt>
                <c:pt idx="6">
                  <c:v>-2</c:v>
                </c:pt>
                <c:pt idx="7">
                  <c:v>-1.5</c:v>
                </c:pt>
                <c:pt idx="8">
                  <c:v>-1</c:v>
                </c:pt>
                <c:pt idx="9">
                  <c:v>-0.5</c:v>
                </c:pt>
                <c:pt idx="10">
                  <c:v>0</c:v>
                </c:pt>
                <c:pt idx="11">
                  <c:v>0.5</c:v>
                </c:pt>
                <c:pt idx="12">
                  <c:v>1</c:v>
                </c:pt>
                <c:pt idx="13">
                  <c:v>1.5</c:v>
                </c:pt>
                <c:pt idx="14">
                  <c:v>2</c:v>
                </c:pt>
                <c:pt idx="15">
                  <c:v>2.5</c:v>
                </c:pt>
                <c:pt idx="16">
                  <c:v>3</c:v>
                </c:pt>
                <c:pt idx="17">
                  <c:v>3.5</c:v>
                </c:pt>
                <c:pt idx="18">
                  <c:v>4</c:v>
                </c:pt>
                <c:pt idx="19">
                  <c:v>4.5</c:v>
                </c:pt>
                <c:pt idx="20">
                  <c:v>5</c:v>
                </c:pt>
              </c:numCache>
            </c:numRef>
          </c:yVal>
          <c:smooth val="1"/>
        </c:ser>
        <c:ser>
          <c:idx val="1"/>
          <c:order val="1"/>
          <c:tx>
            <c:v>-3s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(Tabelle1!$A$2,Tabelle1!$A$202)</c:f>
              <c:numCache>
                <c:formatCode>General</c:formatCode>
                <c:ptCount val="2"/>
                <c:pt idx="0">
                  <c:v>1</c:v>
                </c:pt>
                <c:pt idx="1">
                  <c:v>201</c:v>
                </c:pt>
              </c:numCache>
            </c:numRef>
          </c:xVal>
          <c:yVal>
            <c:numRef>
              <c:f>(Tabelle1!$G$45,Tabelle1!$G$45,Tabelle1!$G$45)</c:f>
              <c:numCache>
                <c:formatCode>0.000000</c:formatCode>
                <c:ptCount val="3"/>
                <c:pt idx="0">
                  <c:v>-4.4565323610482066</c:v>
                </c:pt>
                <c:pt idx="1">
                  <c:v>-4.4565323610482066</c:v>
                </c:pt>
                <c:pt idx="2">
                  <c:v>-4.4565323610482066</c:v>
                </c:pt>
              </c:numCache>
            </c:numRef>
          </c:yVal>
          <c:smooth val="1"/>
        </c:ser>
        <c:ser>
          <c:idx val="2"/>
          <c:order val="2"/>
          <c:tx>
            <c:v>+3s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(Tabelle1!$A$2,Tabelle1!$A$202)</c:f>
              <c:numCache>
                <c:formatCode>General</c:formatCode>
                <c:ptCount val="2"/>
                <c:pt idx="0">
                  <c:v>1</c:v>
                </c:pt>
                <c:pt idx="1">
                  <c:v>201</c:v>
                </c:pt>
              </c:numCache>
            </c:numRef>
          </c:xVal>
          <c:yVal>
            <c:numRef>
              <c:f>(Tabelle1!$G$46,Tabelle1!$G$46)</c:f>
              <c:numCache>
                <c:formatCode>0.000000</c:formatCode>
                <c:ptCount val="2"/>
                <c:pt idx="0">
                  <c:v>4.6166168585606444</c:v>
                </c:pt>
                <c:pt idx="1">
                  <c:v>4.6166168585606444</c:v>
                </c:pt>
              </c:numCache>
            </c:numRef>
          </c:yVal>
          <c:smooth val="1"/>
        </c:ser>
        <c:ser>
          <c:idx val="3"/>
          <c:order val="3"/>
          <c:tx>
            <c:v>NV noOutlier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Tabelle1!$AB$2:$AB$23</c:f>
              <c:numCache>
                <c:formatCode>#,##0.000000</c:formatCode>
                <c:ptCount val="22"/>
                <c:pt idx="0">
                  <c:v>0.30457933509861745</c:v>
                </c:pt>
                <c:pt idx="1">
                  <c:v>1.0261846460500701</c:v>
                </c:pt>
                <c:pt idx="2">
                  <c:v>3.0686915821421752</c:v>
                </c:pt>
                <c:pt idx="3">
                  <c:v>8.1448599886924935</c:v>
                </c:pt>
                <c:pt idx="4">
                  <c:v>19.187423255234901</c:v>
                </c:pt>
                <c:pt idx="5">
                  <c:v>40.11920697894405</c:v>
                </c:pt>
                <c:pt idx="6">
                  <c:v>74.454452697594164</c:v>
                </c:pt>
                <c:pt idx="7">
                  <c:v>122.63986469613151</c:v>
                </c:pt>
                <c:pt idx="8">
                  <c:v>179.29794061949067</c:v>
                </c:pt>
                <c:pt idx="9">
                  <c:v>232.65992917028615</c:v>
                </c:pt>
                <c:pt idx="10">
                  <c:v>267.96034805277407</c:v>
                </c:pt>
                <c:pt idx="11">
                  <c:v>273.91898038192028</c:v>
                </c:pt>
                <c:pt idx="12">
                  <c:v>248.5285986980885</c:v>
                </c:pt>
                <c:pt idx="13">
                  <c:v>200.13971052872338</c:v>
                </c:pt>
                <c:pt idx="14">
                  <c:v>143.05163141221999</c:v>
                </c:pt>
                <c:pt idx="15">
                  <c:v>90.751751209104313</c:v>
                </c:pt>
                <c:pt idx="16">
                  <c:v>51.099878199837853</c:v>
                </c:pt>
                <c:pt idx="17">
                  <c:v>25.538028494236041</c:v>
                </c:pt>
                <c:pt idx="18">
                  <c:v>11.328111654211893</c:v>
                </c:pt>
                <c:pt idx="19">
                  <c:v>4.4599534533616181</c:v>
                </c:pt>
                <c:pt idx="20">
                  <c:v>1.5584963264941882</c:v>
                </c:pt>
                <c:pt idx="21">
                  <c:v>0.48337467291833885</c:v>
                </c:pt>
              </c:numCache>
            </c:numRef>
          </c:xVal>
          <c:yVal>
            <c:numRef>
              <c:f>Tabelle1!$D$2:$D$23</c:f>
              <c:numCache>
                <c:formatCode>0.00</c:formatCode>
                <c:ptCount val="22"/>
                <c:pt idx="0">
                  <c:v>-5.25</c:v>
                </c:pt>
                <c:pt idx="1">
                  <c:v>-4.75</c:v>
                </c:pt>
                <c:pt idx="2">
                  <c:v>-4.25</c:v>
                </c:pt>
                <c:pt idx="3">
                  <c:v>-3.75</c:v>
                </c:pt>
                <c:pt idx="4">
                  <c:v>-3.25</c:v>
                </c:pt>
                <c:pt idx="5">
                  <c:v>-2.75</c:v>
                </c:pt>
                <c:pt idx="6">
                  <c:v>-2.25</c:v>
                </c:pt>
                <c:pt idx="7">
                  <c:v>-1.75</c:v>
                </c:pt>
                <c:pt idx="8">
                  <c:v>-1.25</c:v>
                </c:pt>
                <c:pt idx="9">
                  <c:v>-0.75</c:v>
                </c:pt>
                <c:pt idx="10">
                  <c:v>-0.25</c:v>
                </c:pt>
                <c:pt idx="11">
                  <c:v>0.25</c:v>
                </c:pt>
                <c:pt idx="12">
                  <c:v>0.75</c:v>
                </c:pt>
                <c:pt idx="13">
                  <c:v>1.25</c:v>
                </c:pt>
                <c:pt idx="14">
                  <c:v>1.75</c:v>
                </c:pt>
                <c:pt idx="15">
                  <c:v>2.25</c:v>
                </c:pt>
                <c:pt idx="16">
                  <c:v>2.75</c:v>
                </c:pt>
                <c:pt idx="17">
                  <c:v>3.25</c:v>
                </c:pt>
                <c:pt idx="18">
                  <c:v>3.75</c:v>
                </c:pt>
                <c:pt idx="19">
                  <c:v>4.25</c:v>
                </c:pt>
                <c:pt idx="20">
                  <c:v>4.75</c:v>
                </c:pt>
                <c:pt idx="21">
                  <c:v>5.25</c:v>
                </c:pt>
              </c:numCache>
            </c:numRef>
          </c:yVal>
          <c:smooth val="1"/>
        </c:ser>
        <c:ser>
          <c:idx val="4"/>
          <c:order val="4"/>
          <c:tx>
            <c:v>-3s-noOutlier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(Tabelle1!$A$2,Tabelle1!$A$202)</c:f>
              <c:numCache>
                <c:formatCode>General</c:formatCode>
                <c:ptCount val="2"/>
                <c:pt idx="0">
                  <c:v>1</c:v>
                </c:pt>
                <c:pt idx="1">
                  <c:v>201</c:v>
                </c:pt>
              </c:numCache>
            </c:numRef>
          </c:xVal>
          <c:yVal>
            <c:numRef>
              <c:f>(Tabelle1!$I$45,Tabelle1!$I$45)</c:f>
              <c:numCache>
                <c:formatCode>0.000000</c:formatCode>
                <c:ptCount val="2"/>
                <c:pt idx="0">
                  <c:v>-4.2511966679146429</c:v>
                </c:pt>
                <c:pt idx="1">
                  <c:v>-4.2511966679146429</c:v>
                </c:pt>
              </c:numCache>
            </c:numRef>
          </c:yVal>
          <c:smooth val="1"/>
        </c:ser>
        <c:ser>
          <c:idx val="5"/>
          <c:order val="5"/>
          <c:tx>
            <c:v>+3s-NoOutlier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(Tabelle1!$A$2,Tabelle1!$A$202)</c:f>
              <c:numCache>
                <c:formatCode>General</c:formatCode>
                <c:ptCount val="2"/>
                <c:pt idx="0">
                  <c:v>1</c:v>
                </c:pt>
                <c:pt idx="1">
                  <c:v>201</c:v>
                </c:pt>
              </c:numCache>
            </c:numRef>
          </c:xVal>
          <c:yVal>
            <c:numRef>
              <c:f>(Tabelle1!$I$46,Tabelle1!$I$46)</c:f>
              <c:numCache>
                <c:formatCode>0.000000</c:formatCode>
                <c:ptCount val="2"/>
                <c:pt idx="0">
                  <c:v>4.4355997979146427</c:v>
                </c:pt>
                <c:pt idx="1">
                  <c:v>4.4355997979146427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852104"/>
        <c:axId val="417751080"/>
      </c:scatterChart>
      <c:valAx>
        <c:axId val="379852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751080"/>
        <c:crosses val="autoZero"/>
        <c:crossBetween val="midCat"/>
      </c:valAx>
      <c:valAx>
        <c:axId val="417751080"/>
        <c:scaling>
          <c:orientation val="minMax"/>
          <c:max val="5.25"/>
          <c:min val="-5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85210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Abweichung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[µm]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5.9788801132408601E-2"/>
          <c:y val="3.4793812848629693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909876710029034E-2"/>
          <c:y val="2.5756784081530391E-2"/>
          <c:w val="0.92869014812206663"/>
          <c:h val="0.9515810454523249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Dev [µm]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Tabelle1!$A$2:$A$202</c:f>
              <c:numCache>
                <c:formatCode>General</c:formatCode>
                <c:ptCount val="2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</c:numCache>
            </c:numRef>
          </c:xVal>
          <c:yVal>
            <c:numRef>
              <c:f>Tabelle1!$C$2:$C$202</c:f>
              <c:numCache>
                <c:formatCode>0.00000</c:formatCode>
                <c:ptCount val="201"/>
                <c:pt idx="0">
                  <c:v>-0.99541199999999996</c:v>
                </c:pt>
                <c:pt idx="1">
                  <c:v>0.118769</c:v>
                </c:pt>
                <c:pt idx="2">
                  <c:v>1.1526349999999999</c:v>
                </c:pt>
                <c:pt idx="3">
                  <c:v>2.341564</c:v>
                </c:pt>
                <c:pt idx="4">
                  <c:v>-0.33788999999999997</c:v>
                </c:pt>
                <c:pt idx="5">
                  <c:v>1.0885770000000001</c:v>
                </c:pt>
                <c:pt idx="6">
                  <c:v>0.71443299999999998</c:v>
                </c:pt>
                <c:pt idx="7">
                  <c:v>2.4817170000000002</c:v>
                </c:pt>
                <c:pt idx="8">
                  <c:v>0.20982000000000001</c:v>
                </c:pt>
                <c:pt idx="9">
                  <c:v>1.447508</c:v>
                </c:pt>
                <c:pt idx="10">
                  <c:v>-1.7316849999999999</c:v>
                </c:pt>
                <c:pt idx="11">
                  <c:v>0.56423200000000007</c:v>
                </c:pt>
                <c:pt idx="12">
                  <c:v>-1.9600979999999999</c:v>
                </c:pt>
                <c:pt idx="13">
                  <c:v>1.6251580000000001</c:v>
                </c:pt>
                <c:pt idx="14">
                  <c:v>-0.96606100000000006</c:v>
                </c:pt>
                <c:pt idx="15">
                  <c:v>-1.5788760000000002</c:v>
                </c:pt>
                <c:pt idx="16">
                  <c:v>-1.1727809999999999</c:v>
                </c:pt>
                <c:pt idx="17">
                  <c:v>-0.93819900000000001</c:v>
                </c:pt>
                <c:pt idx="18">
                  <c:v>1.6906019999999999</c:v>
                </c:pt>
                <c:pt idx="19">
                  <c:v>-1.0597079999999999</c:v>
                </c:pt>
                <c:pt idx="20">
                  <c:v>-0.509162</c:v>
                </c:pt>
                <c:pt idx="21">
                  <c:v>-2.4873679999999996</c:v>
                </c:pt>
                <c:pt idx="22">
                  <c:v>-0.199873</c:v>
                </c:pt>
                <c:pt idx="23">
                  <c:v>0.74099599999999999</c:v>
                </c:pt>
                <c:pt idx="24">
                  <c:v>-1.072754</c:v>
                </c:pt>
                <c:pt idx="25">
                  <c:v>0.22759000000000001</c:v>
                </c:pt>
                <c:pt idx="26">
                  <c:v>0.101524</c:v>
                </c:pt>
                <c:pt idx="27">
                  <c:v>1.3177239999999999</c:v>
                </c:pt>
                <c:pt idx="28">
                  <c:v>1.991034</c:v>
                </c:pt>
                <c:pt idx="29">
                  <c:v>-1.6854039999999999</c:v>
                </c:pt>
                <c:pt idx="30">
                  <c:v>-1.578211</c:v>
                </c:pt>
                <c:pt idx="31">
                  <c:v>1.5443999999999999E-2</c:v>
                </c:pt>
                <c:pt idx="32">
                  <c:v>-0.43546999999999997</c:v>
                </c:pt>
                <c:pt idx="33">
                  <c:v>1.056972</c:v>
                </c:pt>
                <c:pt idx="34">
                  <c:v>-0.47036600000000001</c:v>
                </c:pt>
                <c:pt idx="35">
                  <c:v>-0.441083</c:v>
                </c:pt>
                <c:pt idx="36">
                  <c:v>4.712243</c:v>
                </c:pt>
                <c:pt idx="37">
                  <c:v>2.3335399999999997</c:v>
                </c:pt>
                <c:pt idx="38">
                  <c:v>0.19131899999999999</c:v>
                </c:pt>
                <c:pt idx="39">
                  <c:v>0.50069199999999991</c:v>
                </c:pt>
                <c:pt idx="40">
                  <c:v>0.13044599999999998</c:v>
                </c:pt>
                <c:pt idx="41">
                  <c:v>2.41391</c:v>
                </c:pt>
                <c:pt idx="42">
                  <c:v>0.58949600000000002</c:v>
                </c:pt>
                <c:pt idx="43">
                  <c:v>-2.343604</c:v>
                </c:pt>
                <c:pt idx="44">
                  <c:v>1.0480610000000001</c:v>
                </c:pt>
                <c:pt idx="45">
                  <c:v>-4.730524</c:v>
                </c:pt>
                <c:pt idx="46">
                  <c:v>0.57532700000000003</c:v>
                </c:pt>
                <c:pt idx="47">
                  <c:v>-0.477715</c:v>
                </c:pt>
                <c:pt idx="48">
                  <c:v>1.037561</c:v>
                </c:pt>
                <c:pt idx="49">
                  <c:v>-1.709751</c:v>
                </c:pt>
                <c:pt idx="50">
                  <c:v>-0.78622700000000001</c:v>
                </c:pt>
                <c:pt idx="51">
                  <c:v>0.87445899999999999</c:v>
                </c:pt>
                <c:pt idx="52">
                  <c:v>2.0312779999999999</c:v>
                </c:pt>
                <c:pt idx="53">
                  <c:v>-0.30400199999999999</c:v>
                </c:pt>
                <c:pt idx="54">
                  <c:v>0.64391299999999996</c:v>
                </c:pt>
                <c:pt idx="55">
                  <c:v>2.2396069999999999</c:v>
                </c:pt>
                <c:pt idx="56">
                  <c:v>1.0825520000000002</c:v>
                </c:pt>
                <c:pt idx="57">
                  <c:v>-0.54109700000000005</c:v>
                </c:pt>
                <c:pt idx="58">
                  <c:v>0.77854499999999993</c:v>
                </c:pt>
                <c:pt idx="59">
                  <c:v>8.6449999999999999E-3</c:v>
                </c:pt>
                <c:pt idx="60">
                  <c:v>0.289717</c:v>
                </c:pt>
                <c:pt idx="61">
                  <c:v>-0.72984199999999999</c:v>
                </c:pt>
                <c:pt idx="62">
                  <c:v>-1.459093</c:v>
                </c:pt>
                <c:pt idx="63">
                  <c:v>2.0269189999999999</c:v>
                </c:pt>
                <c:pt idx="64">
                  <c:v>1.4231420000000001</c:v>
                </c:pt>
                <c:pt idx="65">
                  <c:v>-1.247709</c:v>
                </c:pt>
                <c:pt idx="66">
                  <c:v>-0.24640600000000001</c:v>
                </c:pt>
                <c:pt idx="67">
                  <c:v>-1.340805</c:v>
                </c:pt>
                <c:pt idx="68">
                  <c:v>8.8243000000000002E-2</c:v>
                </c:pt>
                <c:pt idx="69">
                  <c:v>-1.9064100000000002</c:v>
                </c:pt>
                <c:pt idx="70">
                  <c:v>-1.0369629999999999</c:v>
                </c:pt>
                <c:pt idx="71">
                  <c:v>1.7566569999999999</c:v>
                </c:pt>
                <c:pt idx="72">
                  <c:v>-0.86668800000000001</c:v>
                </c:pt>
                <c:pt idx="73">
                  <c:v>-1.4322239999999999</c:v>
                </c:pt>
                <c:pt idx="74">
                  <c:v>-1.3906750000000001</c:v>
                </c:pt>
                <c:pt idx="75">
                  <c:v>1.9258490000000001</c:v>
                </c:pt>
                <c:pt idx="76">
                  <c:v>-2.2624440000000003</c:v>
                </c:pt>
                <c:pt idx="77">
                  <c:v>0.110342</c:v>
                </c:pt>
                <c:pt idx="78">
                  <c:v>-0.47389100000000001</c:v>
                </c:pt>
                <c:pt idx="79">
                  <c:v>0.31967999999999996</c:v>
                </c:pt>
                <c:pt idx="80">
                  <c:v>-2.1407039999999999</c:v>
                </c:pt>
                <c:pt idx="81">
                  <c:v>1.195781</c:v>
                </c:pt>
                <c:pt idx="82">
                  <c:v>2.4925160000000002</c:v>
                </c:pt>
                <c:pt idx="83">
                  <c:v>1.71878</c:v>
                </c:pt>
                <c:pt idx="84">
                  <c:v>-2.4583200000000001</c:v>
                </c:pt>
                <c:pt idx="85">
                  <c:v>-1.989471</c:v>
                </c:pt>
                <c:pt idx="86">
                  <c:v>-2.0424530000000001</c:v>
                </c:pt>
                <c:pt idx="87">
                  <c:v>2.4907839999999997</c:v>
                </c:pt>
                <c:pt idx="88">
                  <c:v>-2.3995000000000002</c:v>
                </c:pt>
                <c:pt idx="89">
                  <c:v>1.59707</c:v>
                </c:pt>
                <c:pt idx="90">
                  <c:v>1.9631160000000001</c:v>
                </c:pt>
                <c:pt idx="91">
                  <c:v>-0.91102900000000009</c:v>
                </c:pt>
                <c:pt idx="92">
                  <c:v>-1.6628620000000001</c:v>
                </c:pt>
                <c:pt idx="93">
                  <c:v>2.2841939999999998</c:v>
                </c:pt>
                <c:pt idx="94">
                  <c:v>0.45588300000000004</c:v>
                </c:pt>
                <c:pt idx="95">
                  <c:v>2.0237419999999999</c:v>
                </c:pt>
                <c:pt idx="96">
                  <c:v>-1.964318</c:v>
                </c:pt>
                <c:pt idx="97">
                  <c:v>0.70353900000000003</c:v>
                </c:pt>
                <c:pt idx="98">
                  <c:v>-0.61767899999999998</c:v>
                </c:pt>
                <c:pt idx="99">
                  <c:v>-1.335969</c:v>
                </c:pt>
                <c:pt idx="100">
                  <c:v>1.3697440000000001</c:v>
                </c:pt>
                <c:pt idx="101">
                  <c:v>1.28844</c:v>
                </c:pt>
                <c:pt idx="102">
                  <c:v>-0.18080099999999999</c:v>
                </c:pt>
                <c:pt idx="103">
                  <c:v>1.2735100000000001</c:v>
                </c:pt>
                <c:pt idx="104">
                  <c:v>-1.1096569999999999</c:v>
                </c:pt>
                <c:pt idx="105">
                  <c:v>-1.4909999999999999E-3</c:v>
                </c:pt>
                <c:pt idx="106">
                  <c:v>-5.9741000000000002E-2</c:v>
                </c:pt>
                <c:pt idx="107">
                  <c:v>0.935033</c:v>
                </c:pt>
                <c:pt idx="108">
                  <c:v>9.3531000000000003E-2</c:v>
                </c:pt>
                <c:pt idx="109">
                  <c:v>1.9769610000000002</c:v>
                </c:pt>
                <c:pt idx="110">
                  <c:v>1.784578</c:v>
                </c:pt>
                <c:pt idx="111">
                  <c:v>-1.603653</c:v>
                </c:pt>
                <c:pt idx="112">
                  <c:v>2.403054</c:v>
                </c:pt>
                <c:pt idx="113">
                  <c:v>-1.865985</c:v>
                </c:pt>
                <c:pt idx="114">
                  <c:v>-1.617874</c:v>
                </c:pt>
                <c:pt idx="115">
                  <c:v>-1.6018189999999999</c:v>
                </c:pt>
                <c:pt idx="116">
                  <c:v>-1.7707949999999999</c:v>
                </c:pt>
                <c:pt idx="117">
                  <c:v>-1.7452480000000001</c:v>
                </c:pt>
                <c:pt idx="118">
                  <c:v>-2.3770509999999998</c:v>
                </c:pt>
                <c:pt idx="119">
                  <c:v>-1.1014550000000001</c:v>
                </c:pt>
                <c:pt idx="120">
                  <c:v>-2.150601</c:v>
                </c:pt>
                <c:pt idx="121">
                  <c:v>-0.15530200000000002</c:v>
                </c:pt>
                <c:pt idx="122">
                  <c:v>-0.15971299999999999</c:v>
                </c:pt>
                <c:pt idx="123">
                  <c:v>0.696434</c:v>
                </c:pt>
                <c:pt idx="124">
                  <c:v>-3.5630000000000002E-2</c:v>
                </c:pt>
                <c:pt idx="125">
                  <c:v>1.1620490000000001</c:v>
                </c:pt>
                <c:pt idx="126">
                  <c:v>0.56550999999999996</c:v>
                </c:pt>
                <c:pt idx="127">
                  <c:v>-0.47100199999999998</c:v>
                </c:pt>
                <c:pt idx="128">
                  <c:v>-1.1238030000000001</c:v>
                </c:pt>
                <c:pt idx="129">
                  <c:v>2.2352499999999997</c:v>
                </c:pt>
                <c:pt idx="130">
                  <c:v>-2.1521499999999998</c:v>
                </c:pt>
                <c:pt idx="131">
                  <c:v>-1.186002</c:v>
                </c:pt>
                <c:pt idx="132">
                  <c:v>1.8684780000000001</c:v>
                </c:pt>
                <c:pt idx="133">
                  <c:v>-1.49532</c:v>
                </c:pt>
                <c:pt idx="134">
                  <c:v>-1.8406609999999999</c:v>
                </c:pt>
                <c:pt idx="135">
                  <c:v>-0.98876400000000009</c:v>
                </c:pt>
                <c:pt idx="136">
                  <c:v>1.8378030000000001</c:v>
                </c:pt>
                <c:pt idx="137">
                  <c:v>-2.0406460000000002</c:v>
                </c:pt>
                <c:pt idx="138">
                  <c:v>-2.1437249999999999</c:v>
                </c:pt>
                <c:pt idx="139">
                  <c:v>0.40702700000000003</c:v>
                </c:pt>
                <c:pt idx="140">
                  <c:v>0.90862799999999999</c:v>
                </c:pt>
                <c:pt idx="141">
                  <c:v>1.3167150000000001</c:v>
                </c:pt>
                <c:pt idx="142">
                  <c:v>2.9569999999999999E-2</c:v>
                </c:pt>
                <c:pt idx="143">
                  <c:v>1.9893770000000002</c:v>
                </c:pt>
                <c:pt idx="144">
                  <c:v>0.45542199999999999</c:v>
                </c:pt>
                <c:pt idx="145">
                  <c:v>-0.72346300000000008</c:v>
                </c:pt>
                <c:pt idx="146">
                  <c:v>0.75226599999999999</c:v>
                </c:pt>
                <c:pt idx="147">
                  <c:v>-1.670822</c:v>
                </c:pt>
                <c:pt idx="148">
                  <c:v>-1.5035179999999999</c:v>
                </c:pt>
                <c:pt idx="149">
                  <c:v>0.36722499999999997</c:v>
                </c:pt>
                <c:pt idx="150">
                  <c:v>1.955586</c:v>
                </c:pt>
                <c:pt idx="151">
                  <c:v>-2.4714810000000003</c:v>
                </c:pt>
                <c:pt idx="152">
                  <c:v>1.8189420000000001</c:v>
                </c:pt>
                <c:pt idx="153">
                  <c:v>0.95081899999999997</c:v>
                </c:pt>
                <c:pt idx="154">
                  <c:v>0.413045</c:v>
                </c:pt>
                <c:pt idx="155">
                  <c:v>2.0445329999999999</c:v>
                </c:pt>
                <c:pt idx="156">
                  <c:v>2.4647950000000001</c:v>
                </c:pt>
                <c:pt idx="157">
                  <c:v>0.803396</c:v>
                </c:pt>
                <c:pt idx="158">
                  <c:v>-2.3200980000000002</c:v>
                </c:pt>
                <c:pt idx="159">
                  <c:v>1.106355</c:v>
                </c:pt>
                <c:pt idx="160">
                  <c:v>-0.49130200000000002</c:v>
                </c:pt>
                <c:pt idx="161">
                  <c:v>-2.3117099999999997</c:v>
                </c:pt>
                <c:pt idx="162">
                  <c:v>2.0839970000000001</c:v>
                </c:pt>
                <c:pt idx="163">
                  <c:v>0.73256700000000008</c:v>
                </c:pt>
                <c:pt idx="164">
                  <c:v>2.2538399999999998</c:v>
                </c:pt>
                <c:pt idx="165">
                  <c:v>0.29435499999999998</c:v>
                </c:pt>
                <c:pt idx="166">
                  <c:v>2.2228299999999996</c:v>
                </c:pt>
                <c:pt idx="167">
                  <c:v>-0.88936199999999999</c:v>
                </c:pt>
                <c:pt idx="168">
                  <c:v>2.4933649999999998</c:v>
                </c:pt>
                <c:pt idx="169">
                  <c:v>0.98613400000000007</c:v>
                </c:pt>
                <c:pt idx="170">
                  <c:v>-1.0436019999999999</c:v>
                </c:pt>
                <c:pt idx="171">
                  <c:v>0.178811</c:v>
                </c:pt>
                <c:pt idx="172">
                  <c:v>0.268291</c:v>
                </c:pt>
                <c:pt idx="173">
                  <c:v>-0.82692300000000007</c:v>
                </c:pt>
                <c:pt idx="174">
                  <c:v>1.9127879999999999</c:v>
                </c:pt>
                <c:pt idx="175">
                  <c:v>-1.7732399999999999</c:v>
                </c:pt>
                <c:pt idx="176">
                  <c:v>2.1589959999999997</c:v>
                </c:pt>
                <c:pt idx="177">
                  <c:v>1.2473650000000001</c:v>
                </c:pt>
                <c:pt idx="178">
                  <c:v>-0.53395500000000007</c:v>
                </c:pt>
                <c:pt idx="179">
                  <c:v>0.81892699999999996</c:v>
                </c:pt>
                <c:pt idx="180">
                  <c:v>-1.289083</c:v>
                </c:pt>
                <c:pt idx="181">
                  <c:v>-0.61477500000000007</c:v>
                </c:pt>
                <c:pt idx="182">
                  <c:v>2.4745919999999999</c:v>
                </c:pt>
                <c:pt idx="183">
                  <c:v>0.46230099999999996</c:v>
                </c:pt>
                <c:pt idx="184">
                  <c:v>-0.110732</c:v>
                </c:pt>
                <c:pt idx="185">
                  <c:v>-1.0760369999999999</c:v>
                </c:pt>
                <c:pt idx="186">
                  <c:v>4.7733999999999999E-2</c:v>
                </c:pt>
                <c:pt idx="187">
                  <c:v>2.268532</c:v>
                </c:pt>
                <c:pt idx="188">
                  <c:v>2.2155619999999998</c:v>
                </c:pt>
                <c:pt idx="189">
                  <c:v>1.9426570000000001</c:v>
                </c:pt>
                <c:pt idx="190">
                  <c:v>0.24338599999999999</c:v>
                </c:pt>
                <c:pt idx="191">
                  <c:v>0.58378699999999994</c:v>
                </c:pt>
                <c:pt idx="192">
                  <c:v>1.7136009999999999</c:v>
                </c:pt>
                <c:pt idx="193">
                  <c:v>0.48392599999999997</c:v>
                </c:pt>
                <c:pt idx="194">
                  <c:v>-1.6488609999999999</c:v>
                </c:pt>
                <c:pt idx="195">
                  <c:v>-2.4066610000000002</c:v>
                </c:pt>
                <c:pt idx="196">
                  <c:v>1.2440640000000001</c:v>
                </c:pt>
                <c:pt idx="197">
                  <c:v>-1.0161040000000001</c:v>
                </c:pt>
                <c:pt idx="198">
                  <c:v>2.3388680000000002</c:v>
                </c:pt>
                <c:pt idx="199">
                  <c:v>-0.64681500000000003</c:v>
                </c:pt>
                <c:pt idx="200">
                  <c:v>-1.0244979999999999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Tabelle1!$D$45</c:f>
              <c:strCache>
                <c:ptCount val="1"/>
                <c:pt idx="0">
                  <c:v>-3s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FF0000"/>
                </a:solidFill>
                <a:round/>
              </a:ln>
              <a:effectLst/>
            </c:spPr>
          </c:dPt>
          <c:xVal>
            <c:numRef>
              <c:f>(Tabelle1!$A$2,Tabelle1!$A$202)</c:f>
              <c:numCache>
                <c:formatCode>General</c:formatCode>
                <c:ptCount val="2"/>
                <c:pt idx="0">
                  <c:v>1</c:v>
                </c:pt>
                <c:pt idx="1">
                  <c:v>201</c:v>
                </c:pt>
              </c:numCache>
            </c:numRef>
          </c:xVal>
          <c:yVal>
            <c:numRef>
              <c:f>(Tabelle1!$G$45,Tabelle1!$G$45)</c:f>
              <c:numCache>
                <c:formatCode>0.000000</c:formatCode>
                <c:ptCount val="2"/>
                <c:pt idx="0">
                  <c:v>-4.4565323610482066</c:v>
                </c:pt>
                <c:pt idx="1">
                  <c:v>-4.4565323610482066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Tabelle1!$D$46</c:f>
              <c:strCache>
                <c:ptCount val="1"/>
                <c:pt idx="0">
                  <c:v>+3s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(Tabelle1!$A$2,Tabelle1!$A$202)</c:f>
              <c:numCache>
                <c:formatCode>General</c:formatCode>
                <c:ptCount val="2"/>
                <c:pt idx="0">
                  <c:v>1</c:v>
                </c:pt>
                <c:pt idx="1">
                  <c:v>201</c:v>
                </c:pt>
              </c:numCache>
            </c:numRef>
          </c:xVal>
          <c:yVal>
            <c:numRef>
              <c:f>(Tabelle1!$G$46,Tabelle1!$G$46)</c:f>
              <c:numCache>
                <c:formatCode>0.000000</c:formatCode>
                <c:ptCount val="2"/>
                <c:pt idx="0">
                  <c:v>4.6166168585606444</c:v>
                </c:pt>
                <c:pt idx="1">
                  <c:v>4.6166168585606444</c:v>
                </c:pt>
              </c:numCache>
            </c:numRef>
          </c:yVal>
          <c:smooth val="1"/>
        </c:ser>
        <c:ser>
          <c:idx val="3"/>
          <c:order val="3"/>
          <c:tx>
            <c:v>min</c:v>
          </c:tx>
          <c:spPr>
            <a:ln w="12700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(Tabelle1!$A$2,Tabelle1!$A$202)</c:f>
              <c:numCache>
                <c:formatCode>General</c:formatCode>
                <c:ptCount val="2"/>
                <c:pt idx="0">
                  <c:v>1</c:v>
                </c:pt>
                <c:pt idx="1">
                  <c:v>201</c:v>
                </c:pt>
              </c:numCache>
            </c:numRef>
          </c:xVal>
          <c:yVal>
            <c:numRef>
              <c:f>(Tabelle1!$G$41,Tabelle1!$G$41)</c:f>
              <c:numCache>
                <c:formatCode>0.000000</c:formatCode>
                <c:ptCount val="2"/>
                <c:pt idx="0">
                  <c:v>-4.730524</c:v>
                </c:pt>
                <c:pt idx="1">
                  <c:v>-4.730524</c:v>
                </c:pt>
              </c:numCache>
            </c:numRef>
          </c:yVal>
          <c:smooth val="1"/>
        </c:ser>
        <c:ser>
          <c:idx val="4"/>
          <c:order val="4"/>
          <c:tx>
            <c:v>max</c:v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(Tabelle1!$A$2,Tabelle1!$A$202)</c:f>
              <c:numCache>
                <c:formatCode>General</c:formatCode>
                <c:ptCount val="2"/>
                <c:pt idx="0">
                  <c:v>1</c:v>
                </c:pt>
                <c:pt idx="1">
                  <c:v>201</c:v>
                </c:pt>
              </c:numCache>
            </c:numRef>
          </c:xVal>
          <c:yVal>
            <c:numRef>
              <c:f>(Tabelle1!$G$42,Tabelle1!$G$42)</c:f>
              <c:numCache>
                <c:formatCode>0.000000</c:formatCode>
                <c:ptCount val="2"/>
                <c:pt idx="0">
                  <c:v>4.712243</c:v>
                </c:pt>
                <c:pt idx="1">
                  <c:v>4.712243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424152"/>
        <c:axId val="419424544"/>
      </c:scatterChart>
      <c:valAx>
        <c:axId val="419424152"/>
        <c:scaling>
          <c:orientation val="minMax"/>
          <c:max val="2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424544"/>
        <c:crosses val="autoZero"/>
        <c:crossBetween val="midCat"/>
      </c:valAx>
      <c:valAx>
        <c:axId val="419424544"/>
        <c:scaling>
          <c:orientation val="minMax"/>
          <c:max val="5.25"/>
          <c:min val="-5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424152"/>
        <c:crosses val="autoZero"/>
        <c:crossBetween val="midCat"/>
        <c:majorUnit val="0.5"/>
        <c:min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22812954165858E-2"/>
          <c:y val="3.9177329379558312E-2"/>
          <c:w val="0.77069405212714781"/>
          <c:h val="0.908827503119487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numRef>
              <c:f>Tabelle1!$D$2:$D$23</c:f>
              <c:numCache>
                <c:formatCode>0.00</c:formatCode>
                <c:ptCount val="20"/>
                <c:pt idx="0">
                  <c:v>-4.75</c:v>
                </c:pt>
                <c:pt idx="1">
                  <c:v>-4.25</c:v>
                </c:pt>
                <c:pt idx="2">
                  <c:v>-3.75</c:v>
                </c:pt>
                <c:pt idx="3">
                  <c:v>-3.25</c:v>
                </c:pt>
                <c:pt idx="4">
                  <c:v>-2.75</c:v>
                </c:pt>
                <c:pt idx="5">
                  <c:v>-2.25</c:v>
                </c:pt>
                <c:pt idx="6">
                  <c:v>-1.75</c:v>
                </c:pt>
                <c:pt idx="7">
                  <c:v>-1.25</c:v>
                </c:pt>
                <c:pt idx="8">
                  <c:v>-0.75</c:v>
                </c:pt>
                <c:pt idx="9">
                  <c:v>-0.25</c:v>
                </c:pt>
                <c:pt idx="10">
                  <c:v>0.25</c:v>
                </c:pt>
                <c:pt idx="11">
                  <c:v>0.75</c:v>
                </c:pt>
                <c:pt idx="12">
                  <c:v>1.25</c:v>
                </c:pt>
                <c:pt idx="13">
                  <c:v>1.75</c:v>
                </c:pt>
                <c:pt idx="14">
                  <c:v>2.25</c:v>
                </c:pt>
                <c:pt idx="15">
                  <c:v>2.75</c:v>
                </c:pt>
                <c:pt idx="16">
                  <c:v>3.25</c:v>
                </c:pt>
                <c:pt idx="17">
                  <c:v>3.75</c:v>
                </c:pt>
                <c:pt idx="18">
                  <c:v>4.25</c:v>
                </c:pt>
                <c:pt idx="19">
                  <c:v>4.75</c:v>
                </c:pt>
              </c:numCache>
            </c:numRef>
          </c:cat>
          <c:val>
            <c:numRef>
              <c:f>Tabelle1!$H$2:$H$23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</c:v>
                </c:pt>
                <c:pt idx="6">
                  <c:v>21</c:v>
                </c:pt>
                <c:pt idx="7">
                  <c:v>20</c:v>
                </c:pt>
                <c:pt idx="8">
                  <c:v>17</c:v>
                </c:pt>
                <c:pt idx="9">
                  <c:v>18</c:v>
                </c:pt>
                <c:pt idx="10">
                  <c:v>26</c:v>
                </c:pt>
                <c:pt idx="11">
                  <c:v>21</c:v>
                </c:pt>
                <c:pt idx="12">
                  <c:v>18</c:v>
                </c:pt>
                <c:pt idx="13">
                  <c:v>18</c:v>
                </c:pt>
                <c:pt idx="14">
                  <c:v>24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428072"/>
        <c:axId val="419426112"/>
      </c:barChart>
      <c:catAx>
        <c:axId val="41942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426112"/>
        <c:crosses val="autoZero"/>
        <c:auto val="1"/>
        <c:lblAlgn val="ctr"/>
        <c:lblOffset val="100"/>
        <c:tickLblSkip val="1"/>
        <c:noMultiLvlLbl val="0"/>
      </c:catAx>
      <c:valAx>
        <c:axId val="4194261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42807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3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4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9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04A9-C52A-4612-827D-A9BB56A06B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64BB-5113-431B-AD8D-BD63E67FA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Element </a:t>
            </a:r>
            <a:r>
              <a:rPr lang="de-DE" dirty="0" err="1" smtClean="0"/>
              <a:t>Calculation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10160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err="1" smtClean="0"/>
              <a:t>Outlier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Iterations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02" y="1719549"/>
            <a:ext cx="3660458" cy="203025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37" y="4564120"/>
            <a:ext cx="3677126" cy="203358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02" y="3137678"/>
            <a:ext cx="3690461" cy="2033587"/>
          </a:xfrm>
          <a:prstGeom prst="rect">
            <a:avLst/>
          </a:prstGeom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89030"/>
              </p:ext>
            </p:extLst>
          </p:nvPr>
        </p:nvGraphicFramePr>
        <p:xfrm>
          <a:off x="5777644" y="3959165"/>
          <a:ext cx="5575299" cy="12121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54650"/>
                <a:gridCol w="556229"/>
                <a:gridCol w="605021"/>
                <a:gridCol w="790430"/>
                <a:gridCol w="400094"/>
                <a:gridCol w="790430"/>
                <a:gridCol w="478162"/>
                <a:gridCol w="790430"/>
                <a:gridCol w="409853"/>
              </a:tblGrid>
              <a:tr h="20833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noFilter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±3s, Iteration =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±3s, Iteration =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±3s, Iteration =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min</a:t>
                      </a:r>
                      <a:r>
                        <a:rPr lang="en-US" sz="1200" u="none" strike="noStrike" dirty="0">
                          <a:effectLst/>
                        </a:rPr>
                        <a:t> [µm]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-13.847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-7.101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-6.272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-6.272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max</a:t>
                      </a:r>
                      <a:r>
                        <a:rPr lang="en-US" sz="1200" u="none" strike="noStrike" dirty="0">
                          <a:effectLst/>
                        </a:rPr>
                        <a:t> [µm]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13.847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7.101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Form</a:t>
                      </a:r>
                      <a:r>
                        <a:rPr lang="en-US" sz="1200" u="none" strike="noStrike" dirty="0">
                          <a:effectLst/>
                        </a:rPr>
                        <a:t> [µm]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27.694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14.203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12.543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12.543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Sigma</a:t>
                      </a:r>
                      <a:r>
                        <a:rPr lang="en-US" sz="1200" u="none" strike="noStrike" dirty="0">
                          <a:effectLst/>
                        </a:rPr>
                        <a:t> [µm]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9.152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2.595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2.595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00022"/>
              </p:ext>
            </p:extLst>
          </p:nvPr>
        </p:nvGraphicFramePr>
        <p:xfrm>
          <a:off x="5777644" y="1946162"/>
          <a:ext cx="5575300" cy="1371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62000"/>
                <a:gridCol w="876300"/>
                <a:gridCol w="762000"/>
                <a:gridCol w="889000"/>
                <a:gridCol w="762000"/>
                <a:gridCol w="7620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No Pt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baseline="0" dirty="0">
                          <a:effectLst/>
                        </a:rPr>
                        <a:t>10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baseline="0" dirty="0">
                          <a:effectLst/>
                        </a:rPr>
                        <a:t>100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baseline="0" dirty="0">
                          <a:effectLst/>
                        </a:rPr>
                        <a:t>1000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baseline="0" dirty="0">
                          <a:effectLst/>
                        </a:rPr>
                        <a:t>10000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baseline="0" dirty="0">
                          <a:effectLst/>
                        </a:rPr>
                        <a:t>100000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[%]-inside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Outliers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± 1 * 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68.268949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317.3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3173.1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31731.1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± 2 * 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95.449974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455.0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4550.0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</a:rPr>
                        <a:t>± 3 * 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99.730020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± 4 * 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99.993666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± 5 * 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99.999943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Gleichschenkliges Dreieck 17"/>
          <p:cNvSpPr/>
          <p:nvPr/>
        </p:nvSpPr>
        <p:spPr>
          <a:xfrm rot="10800000">
            <a:off x="8159897" y="3750959"/>
            <a:ext cx="238205" cy="18634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leichschenkliges Dreieck 18"/>
          <p:cNvSpPr/>
          <p:nvPr/>
        </p:nvSpPr>
        <p:spPr>
          <a:xfrm rot="10800000">
            <a:off x="9298886" y="3744011"/>
            <a:ext cx="238205" cy="186342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0614339" y="3750959"/>
            <a:ext cx="238205" cy="186342"/>
          </a:xfrm>
          <a:prstGeom prst="triangl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5777644" y="5351003"/>
            <a:ext cx="5575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</a:t>
            </a:r>
            <a:r>
              <a:rPr lang="de-DE" dirty="0" smtClean="0"/>
              <a:t>xtern </a:t>
            </a:r>
            <a:r>
              <a:rPr lang="de-DE" dirty="0" err="1" smtClean="0"/>
              <a:t>outliers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deleted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Principel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modified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i.e. only outliers were deleted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10340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smtClean="0"/>
              <a:t>Content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086" y="3124111"/>
            <a:ext cx="7864112" cy="3443966"/>
          </a:xfrm>
          <a:prstGeom prst="rect">
            <a:avLst/>
          </a:prstGeom>
        </p:spPr>
      </p:pic>
      <p:sp>
        <p:nvSpPr>
          <p:cNvPr id="5" name="Text Box 1052"/>
          <p:cNvSpPr txBox="1">
            <a:spLocks noChangeArrowheads="1"/>
          </p:cNvSpPr>
          <p:nvPr/>
        </p:nvSpPr>
        <p:spPr bwMode="auto">
          <a:xfrm>
            <a:off x="838200" y="1827873"/>
            <a:ext cx="4024702" cy="228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de-DE" altLang="de-DE" b="1" dirty="0" smtClean="0"/>
              <a:t>Element </a:t>
            </a:r>
            <a:r>
              <a:rPr lang="de-DE" altLang="de-DE" b="1" dirty="0" err="1" smtClean="0"/>
              <a:t>Calulation</a:t>
            </a:r>
            <a:r>
              <a:rPr lang="de-DE" altLang="de-DE" b="1" dirty="0" smtClean="0"/>
              <a:t> (Standard </a:t>
            </a:r>
            <a:r>
              <a:rPr lang="de-DE" altLang="de-DE" b="1" dirty="0" err="1" smtClean="0"/>
              <a:t>Geometry</a:t>
            </a:r>
            <a:r>
              <a:rPr lang="de-DE" altLang="de-DE" b="1" dirty="0" smtClean="0"/>
              <a:t>)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n-US" b="1" dirty="0"/>
              <a:t>Characteristic values </a:t>
            </a:r>
            <a:endParaRPr lang="de-DE" altLang="de-DE" b="1" dirty="0"/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de-DE" altLang="de-DE" b="1" dirty="0" smtClean="0"/>
              <a:t>Form, Minimum, Maximum, Range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de-DE" altLang="de-DE" b="1" dirty="0" err="1" smtClean="0"/>
              <a:t>Histogram</a:t>
            </a:r>
            <a:r>
              <a:rPr lang="de-DE" altLang="de-DE" b="1" dirty="0" smtClean="0"/>
              <a:t>, Normaldistribution, Sigma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de-DE" altLang="de-DE" b="1" dirty="0" smtClean="0"/>
              <a:t>Handle </a:t>
            </a:r>
            <a:r>
              <a:rPr lang="de-DE" altLang="de-DE" b="1" dirty="0" err="1" smtClean="0"/>
              <a:t>outliers</a:t>
            </a:r>
            <a:endParaRPr lang="de-DE" altLang="de-DE" b="1" dirty="0" smtClean="0"/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endParaRPr lang="de-DE" altLang="de-DE" b="1" dirty="0"/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35475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0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smtClean="0"/>
              <a:t>Principle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55" y="1812518"/>
            <a:ext cx="4832172" cy="2211413"/>
          </a:xfrm>
          <a:prstGeom prst="rect">
            <a:avLst/>
          </a:prstGeom>
        </p:spPr>
      </p:pic>
      <p:sp>
        <p:nvSpPr>
          <p:cNvPr id="5" name="Text Box 1052"/>
          <p:cNvSpPr txBox="1">
            <a:spLocks noChangeArrowheads="1"/>
          </p:cNvSpPr>
          <p:nvPr/>
        </p:nvSpPr>
        <p:spPr bwMode="auto">
          <a:xfrm>
            <a:off x="2494917" y="3955316"/>
            <a:ext cx="4119892" cy="261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err="1" smtClean="0">
                <a:solidFill>
                  <a:schemeClr val="tx1"/>
                </a:solidFill>
              </a:rPr>
              <a:t>Gauss</a:t>
            </a:r>
            <a:r>
              <a:rPr lang="de-DE" altLang="de-DE" b="1" dirty="0" smtClean="0">
                <a:solidFill>
                  <a:schemeClr val="tx1"/>
                </a:solidFill>
              </a:rPr>
              <a:t> – </a:t>
            </a:r>
            <a:r>
              <a:rPr lang="de-DE" altLang="de-DE" b="1" dirty="0" err="1" smtClean="0">
                <a:solidFill>
                  <a:schemeClr val="tx1"/>
                </a:solidFill>
              </a:rPr>
              <a:t>Condition</a:t>
            </a:r>
            <a:endParaRPr lang="de-DE" altLang="de-DE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endParaRPr lang="de-DE" altLang="de-DE" b="1" dirty="0" smtClean="0"/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endParaRPr lang="de-DE" altLang="de-DE" b="1" dirty="0"/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smtClean="0"/>
              <a:t>Sigma                s = </a:t>
            </a:r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endParaRPr lang="de-DE" altLang="de-DE" b="1" dirty="0"/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smtClean="0"/>
              <a:t>Minimum            d</a:t>
            </a:r>
            <a:r>
              <a:rPr lang="de-DE" altLang="de-DE" sz="1100" b="1" baseline="-25000" dirty="0" smtClean="0"/>
              <a:t>min</a:t>
            </a:r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smtClean="0"/>
              <a:t>Maximum           d</a:t>
            </a:r>
            <a:r>
              <a:rPr lang="de-DE" altLang="de-DE" sz="1100" b="1" baseline="-25000" dirty="0" smtClean="0"/>
              <a:t>max</a:t>
            </a:r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smtClean="0"/>
              <a:t>Range                 R = d</a:t>
            </a:r>
            <a:r>
              <a:rPr lang="de-DE" altLang="de-DE" sz="1100" b="1" baseline="-25000" dirty="0" smtClean="0"/>
              <a:t>max</a:t>
            </a:r>
            <a:r>
              <a:rPr lang="de-DE" altLang="de-DE" b="1" dirty="0" smtClean="0"/>
              <a:t> - d</a:t>
            </a:r>
            <a:r>
              <a:rPr lang="de-DE" altLang="de-DE" sz="1100" b="1" baseline="-25000" dirty="0" smtClean="0"/>
              <a:t>min</a:t>
            </a:r>
            <a:endParaRPr lang="de-DE" altLang="de-DE" sz="1100" b="1" baseline="-25000" dirty="0"/>
          </a:p>
        </p:txBody>
      </p:sp>
      <p:sp>
        <p:nvSpPr>
          <p:cNvPr id="6" name="Text Box 1055"/>
          <p:cNvSpPr txBox="1">
            <a:spLocks noChangeArrowheads="1"/>
          </p:cNvSpPr>
          <p:nvPr/>
        </p:nvSpPr>
        <p:spPr bwMode="auto">
          <a:xfrm>
            <a:off x="838200" y="2069562"/>
            <a:ext cx="9893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r>
              <a:rPr lang="de-DE" altLang="de-DE" b="1" dirty="0" smtClean="0">
                <a:solidFill>
                  <a:srgbClr val="D7001C"/>
                </a:solidFill>
              </a:rPr>
              <a:t>Deviation</a:t>
            </a:r>
            <a:endParaRPr lang="de-DE" altLang="de-DE" b="1" dirty="0">
              <a:solidFill>
                <a:srgbClr val="D7001C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81738"/>
              </p:ext>
            </p:extLst>
          </p:nvPr>
        </p:nvGraphicFramePr>
        <p:xfrm>
          <a:off x="838200" y="2377339"/>
          <a:ext cx="1422400" cy="419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66700"/>
                <a:gridCol w="609600"/>
                <a:gridCol w="546100"/>
              </a:tblGrid>
              <a:tr h="79057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Dev [mm]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Dev [µm]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-0.000995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-0.99541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0.000119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0.11877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0.001153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1.15264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0.002342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2.34156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-0.000338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-0.33789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0.001089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1.08858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0.000714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0.71443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0.002482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2.48172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0.000210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0.20982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0.001448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1.44751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-0.001732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-1.73169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0.000564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0.56423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-0.001960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-1.96010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0.001625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1.62516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-0.000966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-0.96606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-1.57888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-0.001173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-1.17278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-0.000938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-0.93820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0.001691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1.69060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-0.001060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-1.05971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25" y="2223450"/>
            <a:ext cx="2438774" cy="4082012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>
            <a:off x="7940963" y="3927476"/>
            <a:ext cx="863126" cy="47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6843301" y="4752457"/>
            <a:ext cx="20708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/>
              <a:t>f</a:t>
            </a:r>
            <a:r>
              <a:rPr lang="de-DE" sz="1600" dirty="0" smtClean="0"/>
              <a:t> = </a:t>
            </a:r>
            <a:r>
              <a:rPr lang="en-US" altLang="en-US" sz="1600" dirty="0"/>
              <a:t>Degree of freedom </a:t>
            </a:r>
          </a:p>
          <a:p>
            <a:r>
              <a:rPr lang="en-US" altLang="en-US" sz="1600" dirty="0"/>
              <a:t>Identical number </a:t>
            </a:r>
            <a:r>
              <a:rPr lang="en-US" altLang="en-US" sz="1600" dirty="0" smtClean="0"/>
              <a:t>of</a:t>
            </a:r>
          </a:p>
          <a:p>
            <a:r>
              <a:rPr lang="en-US" altLang="en-US" sz="1600" dirty="0" smtClean="0"/>
              <a:t>minimum points</a:t>
            </a:r>
          </a:p>
          <a:p>
            <a:r>
              <a:rPr lang="en-US" altLang="en-US" sz="1600" dirty="0" err="1" smtClean="0"/>
              <a:t>e.G</a:t>
            </a: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Line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Circle=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…</a:t>
            </a:r>
            <a:endParaRPr lang="en-US" sz="1600" dirty="0"/>
          </a:p>
        </p:txBody>
      </p:sp>
      <p:pic>
        <p:nvPicPr>
          <p:cNvPr id="12" name="Grafik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41" y="3674273"/>
            <a:ext cx="762706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52"/>
          <p:cNvSpPr txBox="1">
            <a:spLocks noChangeArrowheads="1"/>
          </p:cNvSpPr>
          <p:nvPr/>
        </p:nvSpPr>
        <p:spPr bwMode="auto">
          <a:xfrm>
            <a:off x="5889057" y="3977897"/>
            <a:ext cx="1856812" cy="3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>
                <a:solidFill>
                  <a:schemeClr val="tx1"/>
                </a:solidFill>
              </a:rPr>
              <a:t>=  Minimum</a:t>
            </a:r>
          </a:p>
        </p:txBody>
      </p:sp>
      <p:pic>
        <p:nvPicPr>
          <p:cNvPr id="17" name="Grafik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75" y="4752457"/>
            <a:ext cx="16383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9415425" y="1946451"/>
            <a:ext cx="2438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 smtClean="0">
                <a:latin typeface="Arial Unicode MS" panose="020B0604020202020204" pitchFamily="34" charset="-128"/>
              </a:rPr>
              <a:t>Iteratively </a:t>
            </a:r>
            <a:r>
              <a:rPr lang="en-US" altLang="en-US" sz="1200" dirty="0">
                <a:latin typeface="Arial Unicode MS" panose="020B0604020202020204" pitchFamily="34" charset="-128"/>
              </a:rPr>
              <a:t>calculated element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124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838773" cy="31961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10160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smtClean="0"/>
              <a:t>Gaussian (GG)</a:t>
            </a:r>
            <a:endParaRPr lang="en-US" dirty="0"/>
          </a:p>
        </p:txBody>
      </p:sp>
      <p:sp>
        <p:nvSpPr>
          <p:cNvPr id="5" name="Text Box 1052"/>
          <p:cNvSpPr txBox="1">
            <a:spLocks noChangeArrowheads="1"/>
          </p:cNvSpPr>
          <p:nvPr/>
        </p:nvSpPr>
        <p:spPr bwMode="auto">
          <a:xfrm>
            <a:off x="2202396" y="5095171"/>
            <a:ext cx="6620994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err="1" smtClean="0">
                <a:solidFill>
                  <a:schemeClr val="tx1"/>
                </a:solidFill>
              </a:rPr>
              <a:t>Gaussian-Condition</a:t>
            </a:r>
            <a:endParaRPr lang="de-DE" altLang="de-DE" b="1" dirty="0" smtClean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Calculate the element in such a way that the sum 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of the squared distances </a:t>
            </a: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is minimal.</a:t>
            </a:r>
            <a:r>
              <a:rPr lang="en-US" altLang="en-US" sz="1100" dirty="0">
                <a:solidFill>
                  <a:schemeClr val="tx1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endParaRPr lang="de-DE" altLang="de-DE" b="1" dirty="0"/>
          </a:p>
        </p:txBody>
      </p:sp>
      <p:sp>
        <p:nvSpPr>
          <p:cNvPr id="9" name="Pfeil nach rechts 8"/>
          <p:cNvSpPr/>
          <p:nvPr/>
        </p:nvSpPr>
        <p:spPr>
          <a:xfrm>
            <a:off x="8645694" y="2820124"/>
            <a:ext cx="177696" cy="21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73" y="2460833"/>
            <a:ext cx="762706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52"/>
          <p:cNvSpPr txBox="1">
            <a:spLocks noChangeArrowheads="1"/>
          </p:cNvSpPr>
          <p:nvPr/>
        </p:nvSpPr>
        <p:spPr bwMode="auto">
          <a:xfrm>
            <a:off x="7530077" y="2762480"/>
            <a:ext cx="1141789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>
                <a:solidFill>
                  <a:schemeClr val="tx1"/>
                </a:solidFill>
              </a:rPr>
              <a:t>=  Minimum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645669" y="1891094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Gaussian-Condition</a:t>
            </a:r>
            <a:endParaRPr lang="en-US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930" y="2068957"/>
            <a:ext cx="2744475" cy="462535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091929" y="1839907"/>
            <a:ext cx="274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 smtClean="0">
                <a:latin typeface="Arial Unicode MS" panose="020B0604020202020204" pitchFamily="34" charset="-128"/>
              </a:rPr>
              <a:t>Iteratively </a:t>
            </a:r>
            <a:r>
              <a:rPr lang="en-US" altLang="en-US" sz="1200" dirty="0">
                <a:latin typeface="Arial Unicode MS" panose="020B0604020202020204" pitchFamily="34" charset="-128"/>
              </a:rPr>
              <a:t>calculated element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66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61" y="1690688"/>
            <a:ext cx="5918442" cy="32707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4384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smtClean="0"/>
              <a:t>Minimum (GC)</a:t>
            </a:r>
            <a:endParaRPr lang="en-US" dirty="0"/>
          </a:p>
        </p:txBody>
      </p:sp>
      <p:sp>
        <p:nvSpPr>
          <p:cNvPr id="9" name="Pfeil nach rechts 8"/>
          <p:cNvSpPr/>
          <p:nvPr/>
        </p:nvSpPr>
        <p:spPr>
          <a:xfrm>
            <a:off x="8771249" y="3106834"/>
            <a:ext cx="177696" cy="21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6583985" y="1690688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Minimum-</a:t>
            </a:r>
            <a:r>
              <a:rPr lang="de-DE" b="1" dirty="0" err="1" smtClean="0"/>
              <a:t>Condition</a:t>
            </a:r>
            <a:endParaRPr lang="de-DE" b="1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Tschebycheff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398" y="2039756"/>
            <a:ext cx="2677186" cy="4519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6496855" y="3016251"/>
                <a:ext cx="22460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de-DE" i="1" baseline="-25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r>
                  <a:rPr lang="de-DE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de-DE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𝑑𝑚𝑖𝑛</m:t>
                    </m:r>
                    <m:r>
                      <a:rPr lang="de-DE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de-DE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de-DE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Min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55" y="3016251"/>
                <a:ext cx="224606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667" r="-462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52"/>
          <p:cNvSpPr txBox="1">
            <a:spLocks noChangeArrowheads="1"/>
          </p:cNvSpPr>
          <p:nvPr/>
        </p:nvSpPr>
        <p:spPr bwMode="auto">
          <a:xfrm>
            <a:off x="2202396" y="5095171"/>
            <a:ext cx="6620994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smtClean="0">
                <a:solidFill>
                  <a:schemeClr val="tx1"/>
                </a:solidFill>
              </a:rPr>
              <a:t>Minimum-</a:t>
            </a:r>
            <a:r>
              <a:rPr lang="de-DE" altLang="de-DE" b="1" dirty="0" err="1" smtClean="0">
                <a:solidFill>
                  <a:schemeClr val="tx1"/>
                </a:solidFill>
              </a:rPr>
              <a:t>Condition</a:t>
            </a:r>
            <a:endParaRPr lang="de-DE" altLang="de-DE" b="1" dirty="0" smtClean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Calculate the element in such a way that the 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amount of d</a:t>
            </a:r>
            <a:r>
              <a:rPr lang="en-US" altLang="en-US" baseline="-250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min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and d</a:t>
            </a:r>
            <a:r>
              <a:rPr lang="en-US" altLang="en-US" baseline="-250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max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both equal and minimal.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endParaRPr lang="de-DE" alt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9195398" y="1736854"/>
            <a:ext cx="267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 smtClean="0">
                <a:latin typeface="Arial Unicode MS" panose="020B0604020202020204" pitchFamily="34" charset="-128"/>
              </a:rPr>
              <a:t>Iteratively </a:t>
            </a:r>
            <a:r>
              <a:rPr lang="en-US" altLang="en-US" sz="1200" dirty="0">
                <a:latin typeface="Arial Unicode MS" panose="020B0604020202020204" pitchFamily="34" charset="-128"/>
              </a:rPr>
              <a:t>calculated element</a:t>
            </a:r>
            <a:endParaRPr lang="en-US" sz="12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7645333" y="3385583"/>
            <a:ext cx="1666773" cy="253164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6942912" y="3372198"/>
            <a:ext cx="4322973" cy="238133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438" y="2060020"/>
            <a:ext cx="2810762" cy="472957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4" y="1690688"/>
            <a:ext cx="5962861" cy="32779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0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smtClean="0"/>
              <a:t>Line &amp; Plane			</a:t>
            </a:r>
            <a:r>
              <a:rPr lang="de-DE" dirty="0" err="1" smtClean="0"/>
              <a:t>Circular</a:t>
            </a:r>
            <a:r>
              <a:rPr lang="de-DE" u="dbl" dirty="0" smtClean="0"/>
              <a:t/>
            </a:r>
            <a:br>
              <a:rPr lang="de-DE" u="dbl" dirty="0" smtClean="0"/>
            </a:br>
            <a:r>
              <a:rPr lang="de-DE" dirty="0" smtClean="0"/>
              <a:t>Outer Tangent (GX)		MCC</a:t>
            </a:r>
            <a:endParaRPr lang="en-US" dirty="0"/>
          </a:p>
        </p:txBody>
      </p:sp>
      <p:sp>
        <p:nvSpPr>
          <p:cNvPr id="9" name="Pfeil nach rechts 8"/>
          <p:cNvSpPr/>
          <p:nvPr/>
        </p:nvSpPr>
        <p:spPr>
          <a:xfrm>
            <a:off x="8828438" y="3135635"/>
            <a:ext cx="177696" cy="21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6583985" y="169068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Condition</a:t>
            </a:r>
            <a:endParaRPr lang="de-DE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796595" y="3036906"/>
                <a:ext cx="10063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de-DE" baseline="-25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de-DE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de-DE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95" y="3036906"/>
                <a:ext cx="1006301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r="-424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2707006" y="2640458"/>
            <a:ext cx="67999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 smtClean="0"/>
              <a:t>2nd </a:t>
            </a:r>
            <a:r>
              <a:rPr lang="de-DE" sz="800" dirty="0" err="1" smtClean="0"/>
              <a:t>contact</a:t>
            </a:r>
            <a:endParaRPr lang="en-US" sz="800" dirty="0"/>
          </a:p>
        </p:txBody>
      </p:sp>
      <p:sp>
        <p:nvSpPr>
          <p:cNvPr id="14" name="Text Box 1052"/>
          <p:cNvSpPr txBox="1">
            <a:spLocks noChangeArrowheads="1"/>
          </p:cNvSpPr>
          <p:nvPr/>
        </p:nvSpPr>
        <p:spPr bwMode="auto">
          <a:xfrm>
            <a:off x="2202396" y="5095171"/>
            <a:ext cx="66209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smtClean="0">
                <a:solidFill>
                  <a:schemeClr val="tx1"/>
                </a:solidFill>
              </a:rPr>
              <a:t>MCC-</a:t>
            </a:r>
            <a:r>
              <a:rPr lang="de-DE" altLang="de-DE" b="1" dirty="0" err="1" smtClean="0">
                <a:solidFill>
                  <a:schemeClr val="tx1"/>
                </a:solidFill>
              </a:rPr>
              <a:t>Condition</a:t>
            </a:r>
            <a:endParaRPr lang="de-DE" altLang="de-DE" b="1" dirty="0" smtClean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Calculate the element in such a way that the 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diameter is minimal and all no point is outside.</a:t>
            </a:r>
            <a:r>
              <a:rPr lang="en-US" altLang="en-US" sz="1100" dirty="0" smtClean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 smtClean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smtClean="0">
                <a:solidFill>
                  <a:schemeClr val="tx1"/>
                </a:solidFill>
              </a:rPr>
              <a:t>Outer Tangent-</a:t>
            </a:r>
            <a:r>
              <a:rPr lang="de-DE" altLang="de-DE" b="1" dirty="0" err="1" smtClean="0">
                <a:solidFill>
                  <a:schemeClr val="tx1"/>
                </a:solidFill>
              </a:rPr>
              <a:t>Condition</a:t>
            </a:r>
            <a:endParaRPr lang="de-DE" altLang="de-DE" b="1" dirty="0" smtClean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Calculate the element in such a way that 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no </a:t>
            </a: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point is outside.</a:t>
            </a:r>
            <a:r>
              <a:rPr lang="en-US" altLang="en-US" sz="1000" dirty="0">
                <a:solidFill>
                  <a:schemeClr val="tx1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43438" y="1807917"/>
            <a:ext cx="28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 smtClean="0">
                <a:latin typeface="Arial Unicode MS" panose="020B0604020202020204" pitchFamily="34" charset="-128"/>
              </a:rPr>
              <a:t>Iteratively </a:t>
            </a:r>
            <a:r>
              <a:rPr lang="en-US" altLang="en-US" sz="1200" dirty="0">
                <a:latin typeface="Arial Unicode MS" panose="020B0604020202020204" pitchFamily="34" charset="-128"/>
              </a:rPr>
              <a:t>calculated element</a:t>
            </a:r>
            <a:endParaRPr lang="en-US" sz="1200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7684100" y="3406238"/>
            <a:ext cx="3555828" cy="259387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037" y="2060020"/>
            <a:ext cx="2781163" cy="466732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5817872" cy="31977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0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smtClean="0"/>
              <a:t>Line &amp; Plane			</a:t>
            </a:r>
            <a:r>
              <a:rPr lang="de-DE" dirty="0" err="1" smtClean="0"/>
              <a:t>Circular</a:t>
            </a:r>
            <a:r>
              <a:rPr lang="de-DE" u="dbl" dirty="0" smtClean="0"/>
              <a:t/>
            </a:r>
            <a:br>
              <a:rPr lang="de-DE" u="dbl" dirty="0" smtClean="0"/>
            </a:br>
            <a:r>
              <a:rPr lang="de-DE" dirty="0" smtClean="0"/>
              <a:t>Inner Tangent (GN)		MIC</a:t>
            </a:r>
            <a:endParaRPr lang="en-US" dirty="0"/>
          </a:p>
        </p:txBody>
      </p:sp>
      <p:sp>
        <p:nvSpPr>
          <p:cNvPr id="9" name="Pfeil nach rechts 8"/>
          <p:cNvSpPr/>
          <p:nvPr/>
        </p:nvSpPr>
        <p:spPr>
          <a:xfrm>
            <a:off x="8402290" y="2946530"/>
            <a:ext cx="177696" cy="21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6583985" y="169068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Condition</a:t>
            </a:r>
            <a:endParaRPr lang="de-DE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6583985" y="2831585"/>
                <a:ext cx="987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de-DE" baseline="-25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de-DE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de-DE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985" y="2831585"/>
                <a:ext cx="98706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r="-493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100885" y="3626778"/>
            <a:ext cx="67999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 smtClean="0"/>
              <a:t>2nd </a:t>
            </a:r>
            <a:r>
              <a:rPr lang="de-DE" sz="800" dirty="0" err="1" smtClean="0"/>
              <a:t>contact</a:t>
            </a:r>
            <a:endParaRPr lang="en-US" sz="800" dirty="0"/>
          </a:p>
        </p:txBody>
      </p:sp>
      <p:sp>
        <p:nvSpPr>
          <p:cNvPr id="12" name="Text Box 1052"/>
          <p:cNvSpPr txBox="1">
            <a:spLocks noChangeArrowheads="1"/>
          </p:cNvSpPr>
          <p:nvPr/>
        </p:nvSpPr>
        <p:spPr bwMode="auto">
          <a:xfrm>
            <a:off x="2202396" y="5095171"/>
            <a:ext cx="6620994" cy="17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smtClean="0">
                <a:solidFill>
                  <a:schemeClr val="tx1"/>
                </a:solidFill>
              </a:rPr>
              <a:t>MIC-</a:t>
            </a:r>
            <a:r>
              <a:rPr lang="de-DE" altLang="de-DE" b="1" dirty="0" err="1" smtClean="0">
                <a:solidFill>
                  <a:schemeClr val="tx1"/>
                </a:solidFill>
              </a:rPr>
              <a:t>Condition</a:t>
            </a:r>
            <a:endParaRPr lang="de-DE" altLang="de-DE" b="1" dirty="0" smtClean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Calculate the element in such a way that the 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diameter is maximal and all no point is inside.</a:t>
            </a:r>
            <a:r>
              <a:rPr lang="en-US" altLang="en-US" sz="1100" dirty="0" smtClean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1"/>
              </a:solidFill>
              <a:latin typeface="Arial Unicode MS" panose="020B0604020202020204" pitchFamily="34" charset="-128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err="1" smtClean="0">
                <a:solidFill>
                  <a:schemeClr val="tx1"/>
                </a:solidFill>
              </a:rPr>
              <a:t>Inner</a:t>
            </a:r>
            <a:r>
              <a:rPr lang="de-DE" altLang="de-DE" b="1" dirty="0" smtClean="0">
                <a:solidFill>
                  <a:schemeClr val="tx1"/>
                </a:solidFill>
              </a:rPr>
              <a:t> </a:t>
            </a:r>
            <a:r>
              <a:rPr lang="de-DE" altLang="de-DE" b="1" dirty="0">
                <a:solidFill>
                  <a:schemeClr val="tx1"/>
                </a:solidFill>
              </a:rPr>
              <a:t>Tangent-</a:t>
            </a:r>
            <a:r>
              <a:rPr lang="de-DE" altLang="de-DE" b="1" dirty="0" err="1">
                <a:solidFill>
                  <a:schemeClr val="tx1"/>
                </a:solidFill>
              </a:rPr>
              <a:t>Condition</a:t>
            </a:r>
            <a:endParaRPr lang="de-DE" altLang="de-DE" b="1" dirty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Calculate the element in such a way that no point is 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inside</a:t>
            </a: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.</a:t>
            </a:r>
            <a:r>
              <a:rPr lang="en-US" altLang="en-US" sz="800" dirty="0">
                <a:solidFill>
                  <a:schemeClr val="tx1"/>
                </a:solidFill>
              </a:rPr>
              <a:t> 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endParaRPr lang="de-DE" alt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9073036" y="1783021"/>
            <a:ext cx="2781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 smtClean="0">
                <a:latin typeface="Arial Unicode MS" panose="020B0604020202020204" pitchFamily="34" charset="-128"/>
              </a:rPr>
              <a:t>Iteratively </a:t>
            </a:r>
            <a:r>
              <a:rPr lang="en-US" altLang="en-US" sz="1200" dirty="0">
                <a:latin typeface="Arial Unicode MS" panose="020B0604020202020204" pitchFamily="34" charset="-128"/>
              </a:rPr>
              <a:t>calculated element</a:t>
            </a:r>
            <a:endParaRPr lang="en-US" sz="1200" dirty="0"/>
          </a:p>
        </p:txBody>
      </p:sp>
      <p:cxnSp>
        <p:nvCxnSpPr>
          <p:cNvPr id="4" name="Gerade Verbindung mit Pfeil 3"/>
          <p:cNvCxnSpPr>
            <a:stCxn id="14" idx="2"/>
          </p:cNvCxnSpPr>
          <p:nvPr/>
        </p:nvCxnSpPr>
        <p:spPr>
          <a:xfrm>
            <a:off x="7077518" y="3200917"/>
            <a:ext cx="2066482" cy="2859061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9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817" y="2060020"/>
            <a:ext cx="2725383" cy="459317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05" y="1690688"/>
            <a:ext cx="5885141" cy="3240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576041" y="2904049"/>
                <a:ext cx="2319609" cy="6350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𝑀𝑖𝑛𝑖𝑚𝑢𝑚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041" y="2904049"/>
                <a:ext cx="2319609" cy="6350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0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smtClean="0"/>
              <a:t>L1 Element</a:t>
            </a:r>
            <a:endParaRPr lang="en-US" dirty="0"/>
          </a:p>
        </p:txBody>
      </p:sp>
      <p:sp>
        <p:nvSpPr>
          <p:cNvPr id="9" name="Pfeil nach rechts 8"/>
          <p:cNvSpPr/>
          <p:nvPr/>
        </p:nvSpPr>
        <p:spPr>
          <a:xfrm>
            <a:off x="8808630" y="3127951"/>
            <a:ext cx="177696" cy="21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6583985" y="169068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Condition</a:t>
            </a:r>
            <a:endParaRPr lang="de-DE" b="1" dirty="0" smtClean="0"/>
          </a:p>
        </p:txBody>
      </p:sp>
      <p:sp>
        <p:nvSpPr>
          <p:cNvPr id="14" name="Text Box 1052"/>
          <p:cNvSpPr txBox="1">
            <a:spLocks noChangeArrowheads="1"/>
          </p:cNvSpPr>
          <p:nvPr/>
        </p:nvSpPr>
        <p:spPr bwMode="auto">
          <a:xfrm>
            <a:off x="2202396" y="5095171"/>
            <a:ext cx="6620994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30000"/>
              </a:spcAft>
            </a:pPr>
            <a:r>
              <a:rPr lang="de-DE" altLang="de-DE" b="1" dirty="0" smtClean="0">
                <a:solidFill>
                  <a:schemeClr val="tx1"/>
                </a:solidFill>
              </a:rPr>
              <a:t>L1-Condition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Calculate the element in such a way that the sum </a:t>
            </a:r>
            <a:r>
              <a:rPr lang="en-US" altLang="en-US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of the distances </a:t>
            </a: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is minimal.</a:t>
            </a:r>
            <a:r>
              <a:rPr lang="en-US" altLang="en-US" sz="1100" dirty="0">
                <a:solidFill>
                  <a:schemeClr val="tx1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</a:pPr>
            <a:endParaRPr lang="de-DE" alt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9128816" y="1783021"/>
            <a:ext cx="2725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 smtClean="0">
                <a:latin typeface="Arial Unicode MS" panose="020B0604020202020204" pitchFamily="34" charset="-128"/>
              </a:rPr>
              <a:t>Iteratively </a:t>
            </a:r>
            <a:r>
              <a:rPr lang="en-US" altLang="en-US" sz="1200" dirty="0">
                <a:latin typeface="Arial Unicode MS" panose="020B0604020202020204" pitchFamily="34" charset="-128"/>
              </a:rPr>
              <a:t>calculated element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32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14050"/>
              </p:ext>
            </p:extLst>
          </p:nvPr>
        </p:nvGraphicFramePr>
        <p:xfrm>
          <a:off x="6441897" y="2160000"/>
          <a:ext cx="2628000" cy="436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10160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de-DE" dirty="0" err="1" smtClean="0"/>
              <a:t>Outlier</a:t>
            </a:r>
            <a:endParaRPr lang="en-US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542576"/>
              </p:ext>
            </p:extLst>
          </p:nvPr>
        </p:nvGraphicFramePr>
        <p:xfrm>
          <a:off x="864000" y="2160000"/>
          <a:ext cx="5603698" cy="436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283727"/>
              </p:ext>
            </p:extLst>
          </p:nvPr>
        </p:nvGraphicFramePr>
        <p:xfrm>
          <a:off x="6588000" y="2196000"/>
          <a:ext cx="2304000" cy="439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20367"/>
              </p:ext>
            </p:extLst>
          </p:nvPr>
        </p:nvGraphicFramePr>
        <p:xfrm>
          <a:off x="9087220" y="3915515"/>
          <a:ext cx="2563674" cy="191452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05941"/>
                <a:gridCol w="305941"/>
                <a:gridCol w="634545"/>
                <a:gridCol w="543895"/>
                <a:gridCol w="229457"/>
                <a:gridCol w="543895"/>
              </a:tblGrid>
              <a:tr h="29317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All [mm]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[µm]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err="1" smtClean="0">
                          <a:effectLst/>
                        </a:rPr>
                        <a:t>noOutlier</a:t>
                      </a:r>
                      <a:r>
                        <a:rPr lang="en-US" sz="1000" u="none" strike="noStrike" dirty="0" smtClean="0">
                          <a:effectLst/>
                        </a:rPr>
                        <a:t> [µm]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1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Xbar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0.000080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0.080042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0.09220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10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StdDev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1.512192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1.447799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-0.004731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-4.730524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-0.002487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1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0.004712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4.712243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0.002493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10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Range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0.009443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9.442767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10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Median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0.000110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0.110342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-3s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-0.004457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-4.456532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-4.251197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1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+3s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0.004617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4.616617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4.435600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 Box 1052"/>
          <p:cNvSpPr txBox="1">
            <a:spLocks noChangeArrowheads="1"/>
          </p:cNvSpPr>
          <p:nvPr/>
        </p:nvSpPr>
        <p:spPr bwMode="auto">
          <a:xfrm>
            <a:off x="9328393" y="2060902"/>
            <a:ext cx="2396148" cy="1771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000" rIns="18000">
            <a:spAutoFit/>
          </a:bodyPr>
          <a:lstStyle>
            <a:lvl1pPr marL="190500" indent="-190500">
              <a:defRPr sz="1400">
                <a:solidFill>
                  <a:srgbClr val="475473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rgbClr val="475473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rgbClr val="475473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rgbClr val="475473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rgbClr val="4754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475473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200"/>
              </a:spcAft>
            </a:pPr>
            <a:r>
              <a:rPr lang="de-DE" altLang="de-DE" b="1" dirty="0" err="1" smtClean="0">
                <a:solidFill>
                  <a:schemeClr val="tx1"/>
                </a:solidFill>
              </a:rPr>
              <a:t>Histogram</a:t>
            </a:r>
            <a:r>
              <a:rPr lang="de-DE" altLang="de-DE" b="1" dirty="0" smtClean="0">
                <a:solidFill>
                  <a:schemeClr val="tx1"/>
                </a:solidFill>
              </a:rPr>
              <a:t> – Distribution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</a:pPr>
            <a:r>
              <a:rPr lang="de-DE" altLang="de-DE" b="1" dirty="0" smtClean="0">
                <a:solidFill>
                  <a:schemeClr val="tx1"/>
                </a:solidFill>
              </a:rPr>
              <a:t>Min - Max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</a:pPr>
            <a:r>
              <a:rPr lang="de-DE" altLang="de-DE" b="1" dirty="0" err="1" smtClean="0">
                <a:solidFill>
                  <a:srgbClr val="0070C0"/>
                </a:solidFill>
              </a:rPr>
              <a:t>RawData</a:t>
            </a:r>
            <a:endParaRPr lang="de-DE" altLang="de-DE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20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± 3*s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</a:pPr>
            <a:r>
              <a:rPr lang="de-DE" altLang="de-DE" b="1" dirty="0" err="1" smtClean="0">
                <a:solidFill>
                  <a:srgbClr val="00B050"/>
                </a:solidFill>
              </a:rPr>
              <a:t>Without</a:t>
            </a:r>
            <a:r>
              <a:rPr lang="de-DE" altLang="de-DE" b="1" dirty="0" smtClean="0">
                <a:solidFill>
                  <a:srgbClr val="00B050"/>
                </a:solidFill>
              </a:rPr>
              <a:t> </a:t>
            </a:r>
            <a:r>
              <a:rPr lang="de-DE" altLang="de-DE" b="1" dirty="0" err="1" smtClean="0">
                <a:solidFill>
                  <a:srgbClr val="00B050"/>
                </a:solidFill>
              </a:rPr>
              <a:t>Outliers</a:t>
            </a:r>
            <a:endParaRPr lang="de-DE" altLang="de-DE" b="1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200"/>
              </a:spcAft>
            </a:pPr>
            <a:r>
              <a:rPr lang="en-US" b="1" dirty="0">
                <a:solidFill>
                  <a:srgbClr val="00B050"/>
                </a:solidFill>
              </a:rPr>
              <a:t>± </a:t>
            </a:r>
            <a:r>
              <a:rPr lang="en-US" b="1" dirty="0" smtClean="0">
                <a:solidFill>
                  <a:srgbClr val="00B050"/>
                </a:solidFill>
              </a:rPr>
              <a:t>3*s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90868" y="2160000"/>
            <a:ext cx="1182462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Deviation [</a:t>
            </a:r>
            <a:r>
              <a:rPr lang="el-GR" sz="1000" dirty="0" smtClean="0"/>
              <a:t>μ</a:t>
            </a:r>
            <a:r>
              <a:rPr lang="de-DE" sz="1000" dirty="0" smtClean="0"/>
              <a:t>m]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302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Breitbild</PresentationFormat>
  <Paragraphs>270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Element Calculation</vt:lpstr>
      <vt:lpstr>Content</vt:lpstr>
      <vt:lpstr>Principle</vt:lpstr>
      <vt:lpstr>Gaussian (GG)</vt:lpstr>
      <vt:lpstr>Minimum (GC)</vt:lpstr>
      <vt:lpstr>Line &amp; Plane   Circular Outer Tangent (GX)  MCC</vt:lpstr>
      <vt:lpstr>Line &amp; Plane   Circular Inner Tangent (GN)  MIC</vt:lpstr>
      <vt:lpstr>L1 Element</vt:lpstr>
      <vt:lpstr>Outlier</vt:lpstr>
      <vt:lpstr>Outlier with Iterations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 Calculation</dc:title>
  <dc:creator>Klaus-Dieter Hermann-Kessler</dc:creator>
  <cp:lastModifiedBy>Klaus-Dieter Hermann-Kessler</cp:lastModifiedBy>
  <cp:revision>22</cp:revision>
  <dcterms:created xsi:type="dcterms:W3CDTF">2021-07-15T06:25:08Z</dcterms:created>
  <dcterms:modified xsi:type="dcterms:W3CDTF">2021-07-19T08:43:29Z</dcterms:modified>
</cp:coreProperties>
</file>