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68" r:id="rId6"/>
    <p:sldId id="258" r:id="rId7"/>
    <p:sldId id="259" r:id="rId8"/>
    <p:sldId id="262"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5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49D5-DAD3-4001-B828-2B5AB1013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9900E-56CD-485E-BD0C-91870F2F6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64ED3C-1E3D-4899-9A25-3781AC2DAAD7}"/>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5" name="Footer Placeholder 4">
            <a:extLst>
              <a:ext uri="{FF2B5EF4-FFF2-40B4-BE49-F238E27FC236}">
                <a16:creationId xmlns:a16="http://schemas.microsoft.com/office/drawing/2014/main" id="{BED7F3D3-D58E-4140-ABE4-E22A28961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1D289-53B5-4851-912E-3B576AB8613E}"/>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1187764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F2D8-DA7F-4D02-A7CB-CEC356F592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A5BD5A-BB53-463C-8EC9-9308FA9669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D8462-E701-4202-9FCC-AB65543BB45F}"/>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5" name="Footer Placeholder 4">
            <a:extLst>
              <a:ext uri="{FF2B5EF4-FFF2-40B4-BE49-F238E27FC236}">
                <a16:creationId xmlns:a16="http://schemas.microsoft.com/office/drawing/2014/main" id="{189D8074-D65B-4F98-B5FA-382131A71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521A9-F52B-4E00-922E-746BE6761D9E}"/>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2205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C2570-F085-4624-AAB5-E8DE427066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E4DFA-226D-44BA-8618-AF883BD1F4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31C99-8DB9-4116-A984-034A4772E32C}"/>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5" name="Footer Placeholder 4">
            <a:extLst>
              <a:ext uri="{FF2B5EF4-FFF2-40B4-BE49-F238E27FC236}">
                <a16:creationId xmlns:a16="http://schemas.microsoft.com/office/drawing/2014/main" id="{3926B0D9-8026-4D48-A088-F72CBD278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D81CB-66A2-491B-81E6-411C39AFABB8}"/>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28157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7F35-02A1-4A99-AF4B-832328D92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63DE5-62ED-4304-BF3D-DB820BEB34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FE488-7DED-444D-A2BB-99470DC0CA8F}"/>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5" name="Footer Placeholder 4">
            <a:extLst>
              <a:ext uri="{FF2B5EF4-FFF2-40B4-BE49-F238E27FC236}">
                <a16:creationId xmlns:a16="http://schemas.microsoft.com/office/drawing/2014/main" id="{21A18FE8-A7C3-4875-9361-E81288A43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1698B-036E-4FD8-BE34-644DD56E99CC}"/>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5569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175EA-A9BF-47C2-9969-B9B7DA622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AF6FA6-A1CA-41CB-B59E-61FD3F585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B5FAF3-D718-455E-80A8-9AC83C795982}"/>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5" name="Footer Placeholder 4">
            <a:extLst>
              <a:ext uri="{FF2B5EF4-FFF2-40B4-BE49-F238E27FC236}">
                <a16:creationId xmlns:a16="http://schemas.microsoft.com/office/drawing/2014/main" id="{824A9E96-B300-4DF2-AFD4-C6CDD57F7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6F39A-C3AB-48FD-9495-37A3EA42C42F}"/>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390946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C090-1C5D-4790-B8B5-3B33D150F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33950-FDEB-42AD-8656-D451704598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506BA-539D-4AC0-BFA6-0BD184521A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94CA7F-29EB-49DD-8B87-57A061A45277}"/>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6" name="Footer Placeholder 5">
            <a:extLst>
              <a:ext uri="{FF2B5EF4-FFF2-40B4-BE49-F238E27FC236}">
                <a16:creationId xmlns:a16="http://schemas.microsoft.com/office/drawing/2014/main" id="{FC0A4D7E-CF16-4C0A-A873-390BD562F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854AD-DA7C-4C85-ACD9-D9FA0A8E5D09}"/>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174246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AA56-50D2-4A36-ACEB-F0D93ADFDB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2B74D-AA2F-47FB-874F-C22751AB2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8FFFE5-88DF-4AE0-B1C0-6EC6C2449A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EBD70-AD1A-4CAE-A37B-EFA539F7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F7410A-A968-4027-B26C-D89C137208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6E616B-288E-4900-B728-73FA63EB8FE0}"/>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8" name="Footer Placeholder 7">
            <a:extLst>
              <a:ext uri="{FF2B5EF4-FFF2-40B4-BE49-F238E27FC236}">
                <a16:creationId xmlns:a16="http://schemas.microsoft.com/office/drawing/2014/main" id="{C643B6A2-52DE-48B9-A725-ACFEE3C07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E50A29-D02F-46B6-B2EB-9EEA72047785}"/>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415045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FBAB-31F2-43A2-8BC1-D9ED0EEBF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B0ED32-F240-447D-B042-A9ECB4AF014A}"/>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4" name="Footer Placeholder 3">
            <a:extLst>
              <a:ext uri="{FF2B5EF4-FFF2-40B4-BE49-F238E27FC236}">
                <a16:creationId xmlns:a16="http://schemas.microsoft.com/office/drawing/2014/main" id="{8780A941-E300-4DFD-8026-10211CFD08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8BE4E1-9D37-4FE8-B9FF-608AC5A102AA}"/>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234101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9BEC8-96F5-448B-BF4B-33CA2FD3C515}"/>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3" name="Footer Placeholder 2">
            <a:extLst>
              <a:ext uri="{FF2B5EF4-FFF2-40B4-BE49-F238E27FC236}">
                <a16:creationId xmlns:a16="http://schemas.microsoft.com/office/drawing/2014/main" id="{714EF4C1-6B64-4029-A3A9-52D582EA36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DDB3E-867C-45A4-B1F0-82B9A69CE9CC}"/>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145433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34F8-3D63-437F-B790-6AD86E928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5492E-8FAF-4BC6-A794-A471A73BB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53963-CE2F-4AE3-8953-84351B1EC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F73E34-7078-4D12-BC5C-15DD263ED28E}"/>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6" name="Footer Placeholder 5">
            <a:extLst>
              <a:ext uri="{FF2B5EF4-FFF2-40B4-BE49-F238E27FC236}">
                <a16:creationId xmlns:a16="http://schemas.microsoft.com/office/drawing/2014/main" id="{99D45A2A-3F88-494E-A64F-63F707352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57EA1-AE88-485E-B5BE-A9ABD9398DF4}"/>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407565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2DE5-DC5D-476F-9F33-24EC698E8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78195B-9F64-49E8-81FF-CAF61DEFE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559497-9FB0-4771-A606-44E118CA1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C353FA-95A8-405E-B8E0-85A14F118854}"/>
              </a:ext>
            </a:extLst>
          </p:cNvPr>
          <p:cNvSpPr>
            <a:spLocks noGrp="1"/>
          </p:cNvSpPr>
          <p:nvPr>
            <p:ph type="dt" sz="half" idx="10"/>
          </p:nvPr>
        </p:nvSpPr>
        <p:spPr/>
        <p:txBody>
          <a:bodyPr/>
          <a:lstStyle/>
          <a:p>
            <a:fld id="{8651BC2B-F5FD-4ACF-8019-17AEA48FF97F}" type="datetimeFigureOut">
              <a:rPr lang="en-US" smtClean="0"/>
              <a:t>7/25/2019</a:t>
            </a:fld>
            <a:endParaRPr lang="en-US"/>
          </a:p>
        </p:txBody>
      </p:sp>
      <p:sp>
        <p:nvSpPr>
          <p:cNvPr id="6" name="Footer Placeholder 5">
            <a:extLst>
              <a:ext uri="{FF2B5EF4-FFF2-40B4-BE49-F238E27FC236}">
                <a16:creationId xmlns:a16="http://schemas.microsoft.com/office/drawing/2014/main" id="{85B22037-69AC-4086-A13F-3B97901B2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FC9BE-E6B4-43F9-9B70-8533CF17E426}"/>
              </a:ext>
            </a:extLst>
          </p:cNvPr>
          <p:cNvSpPr>
            <a:spLocks noGrp="1"/>
          </p:cNvSpPr>
          <p:nvPr>
            <p:ph type="sldNum" sz="quarter" idx="12"/>
          </p:nvPr>
        </p:nvSpPr>
        <p:spPr/>
        <p:txBody>
          <a:bodyPr/>
          <a:lstStyle/>
          <a:p>
            <a:fld id="{DC5E7EF2-CF77-427D-BEC6-EA6037717E93}" type="slidenum">
              <a:rPr lang="en-US" smtClean="0"/>
              <a:t>‹#›</a:t>
            </a:fld>
            <a:endParaRPr lang="en-US"/>
          </a:p>
        </p:txBody>
      </p:sp>
    </p:spTree>
    <p:extLst>
      <p:ext uri="{BB962C8B-B14F-4D97-AF65-F5344CB8AC3E}">
        <p14:creationId xmlns:p14="http://schemas.microsoft.com/office/powerpoint/2010/main" val="297457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F532F-1B6B-4C66-83A4-3C9DF887F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2A4577-AD14-491D-8A8E-30569BB71D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41D89-C8F7-444A-A519-AF257FCAB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1BC2B-F5FD-4ACF-8019-17AEA48FF97F}" type="datetimeFigureOut">
              <a:rPr lang="en-US" smtClean="0"/>
              <a:t>7/25/2019</a:t>
            </a:fld>
            <a:endParaRPr lang="en-US"/>
          </a:p>
        </p:txBody>
      </p:sp>
      <p:sp>
        <p:nvSpPr>
          <p:cNvPr id="5" name="Footer Placeholder 4">
            <a:extLst>
              <a:ext uri="{FF2B5EF4-FFF2-40B4-BE49-F238E27FC236}">
                <a16:creationId xmlns:a16="http://schemas.microsoft.com/office/drawing/2014/main" id="{66F15DBF-E30D-4E43-8E58-0CBCA7C4A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A5B725-047B-48ED-8B3D-D6E56B3EE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E7EF2-CF77-427D-BEC6-EA6037717E93}" type="slidenum">
              <a:rPr lang="en-US" smtClean="0"/>
              <a:t>‹#›</a:t>
            </a:fld>
            <a:endParaRPr lang="en-US"/>
          </a:p>
        </p:txBody>
      </p:sp>
    </p:spTree>
    <p:extLst>
      <p:ext uri="{BB962C8B-B14F-4D97-AF65-F5344CB8AC3E}">
        <p14:creationId xmlns:p14="http://schemas.microsoft.com/office/powerpoint/2010/main" val="420083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9.png"/><Relationship Id="rId7"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8.png"/><Relationship Id="rId11" Type="http://schemas.openxmlformats.org/officeDocument/2006/relationships/image" Target="../media/image45.emf"/><Relationship Id="rId5" Type="http://schemas.openxmlformats.org/officeDocument/2006/relationships/image" Target="../media/image47.png"/><Relationship Id="rId10" Type="http://schemas.openxmlformats.org/officeDocument/2006/relationships/package" Target="../embeddings/Microsoft_Excel_Worksheet7.xlsx"/><Relationship Id="rId4" Type="http://schemas.openxmlformats.org/officeDocument/2006/relationships/image" Target="../media/image46.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5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package" Target="../embeddings/Microsoft_Excel_Worksheet.xlsx"/><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17.emf"/><Relationship Id="rId3" Type="http://schemas.openxmlformats.org/officeDocument/2006/relationships/image" Target="../media/image19.png"/><Relationship Id="rId7" Type="http://schemas.openxmlformats.org/officeDocument/2006/relationships/image" Target="../media/image23.emf"/><Relationship Id="rId12"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5" Type="http://schemas.openxmlformats.org/officeDocument/2006/relationships/image" Target="../media/image18.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package" Target="../embeddings/Microsoft_Excel_Worksheet2.xlsx"/></Relationships>
</file>

<file path=ppt/slides/_rels/slide8.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18" Type="http://schemas.openxmlformats.org/officeDocument/2006/relationships/package" Target="../embeddings/Microsoft_Excel_Worksheet5.xlsx"/><Relationship Id="rId3" Type="http://schemas.openxmlformats.org/officeDocument/2006/relationships/image" Target="../media/image19.png"/><Relationship Id="rId7" Type="http://schemas.openxmlformats.org/officeDocument/2006/relationships/image" Target="../media/image33.emf"/><Relationship Id="rId12" Type="http://schemas.openxmlformats.org/officeDocument/2006/relationships/image" Target="../media/image38.emf"/><Relationship Id="rId17" Type="http://schemas.openxmlformats.org/officeDocument/2006/relationships/image" Target="../media/image28.emf"/><Relationship Id="rId2" Type="http://schemas.openxmlformats.org/officeDocument/2006/relationships/slideLayout" Target="../slideLayouts/slideLayout6.xml"/><Relationship Id="rId16" Type="http://schemas.openxmlformats.org/officeDocument/2006/relationships/package" Target="../embeddings/Microsoft_Excel_Worksheet4.xlsx"/><Relationship Id="rId1" Type="http://schemas.openxmlformats.org/officeDocument/2006/relationships/vmlDrawing" Target="../drawings/vmlDrawing3.v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5" Type="http://schemas.openxmlformats.org/officeDocument/2006/relationships/image" Target="../media/image18.emf"/><Relationship Id="rId10" Type="http://schemas.openxmlformats.org/officeDocument/2006/relationships/image" Target="../media/image36.emf"/><Relationship Id="rId19" Type="http://schemas.openxmlformats.org/officeDocument/2006/relationships/image" Target="../media/image29.emf"/><Relationship Id="rId4" Type="http://schemas.openxmlformats.org/officeDocument/2006/relationships/image" Target="../media/image30.emf"/><Relationship Id="rId9" Type="http://schemas.openxmlformats.org/officeDocument/2006/relationships/image" Target="../media/image35.emf"/><Relationship Id="rId14" Type="http://schemas.openxmlformats.org/officeDocument/2006/relationships/package" Target="../embeddings/Microsoft_Excel_Worksheet3.xlsx"/></Relationships>
</file>

<file path=ppt/slides/_rels/slide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41.png"/><Relationship Id="rId7" Type="http://schemas.openxmlformats.org/officeDocument/2006/relationships/package" Target="../embeddings/Microsoft_Excel_Worksheet6.xlsx"/><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D63E-9467-41D5-BDF5-3E599CE8590F}"/>
              </a:ext>
            </a:extLst>
          </p:cNvPr>
          <p:cNvSpPr>
            <a:spLocks noGrp="1"/>
          </p:cNvSpPr>
          <p:nvPr>
            <p:ph type="ctrTitle"/>
          </p:nvPr>
        </p:nvSpPr>
        <p:spPr/>
        <p:txBody>
          <a:bodyPr>
            <a:normAutofit fontScale="90000"/>
          </a:bodyPr>
          <a:lstStyle/>
          <a:p>
            <a:r>
              <a:rPr lang="en-US" dirty="0"/>
              <a:t>Audi Compressor Housing </a:t>
            </a:r>
            <a:br>
              <a:rPr lang="en-US" dirty="0"/>
            </a:br>
            <a:r>
              <a:rPr lang="en-US" dirty="0"/>
              <a:t>Threads vs Plugs Position Study</a:t>
            </a:r>
            <a:r>
              <a:rPr lang="en-US" sz="2400" dirty="0"/>
              <a:t> </a:t>
            </a:r>
            <a:endParaRPr lang="en-US" dirty="0"/>
          </a:p>
        </p:txBody>
      </p:sp>
      <p:sp>
        <p:nvSpPr>
          <p:cNvPr id="3" name="Subtitle 2">
            <a:extLst>
              <a:ext uri="{FF2B5EF4-FFF2-40B4-BE49-F238E27FC236}">
                <a16:creationId xmlns:a16="http://schemas.microsoft.com/office/drawing/2014/main" id="{4DC58A09-4D3B-421F-B7BD-265387A88FDF}"/>
              </a:ext>
            </a:extLst>
          </p:cNvPr>
          <p:cNvSpPr>
            <a:spLocks noGrp="1"/>
          </p:cNvSpPr>
          <p:nvPr>
            <p:ph type="subTitle" idx="1"/>
          </p:nvPr>
        </p:nvSpPr>
        <p:spPr/>
        <p:txBody>
          <a:bodyPr/>
          <a:lstStyle/>
          <a:p>
            <a:r>
              <a:rPr lang="en-US" dirty="0"/>
              <a:t>Chad Watton</a:t>
            </a:r>
          </a:p>
          <a:p>
            <a:r>
              <a:rPr lang="en-US" dirty="0"/>
              <a:t>11.19.18</a:t>
            </a:r>
          </a:p>
        </p:txBody>
      </p:sp>
    </p:spTree>
    <p:extLst>
      <p:ext uri="{BB962C8B-B14F-4D97-AF65-F5344CB8AC3E}">
        <p14:creationId xmlns:p14="http://schemas.microsoft.com/office/powerpoint/2010/main" val="143351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86F3-2432-4149-A470-E280CC3AB86C}"/>
              </a:ext>
            </a:extLst>
          </p:cNvPr>
          <p:cNvSpPr>
            <a:spLocks noGrp="1"/>
          </p:cNvSpPr>
          <p:nvPr>
            <p:ph type="title"/>
          </p:nvPr>
        </p:nvSpPr>
        <p:spPr>
          <a:xfrm>
            <a:off x="0" y="1"/>
            <a:ext cx="10515600" cy="576072"/>
          </a:xfrm>
        </p:spPr>
        <p:txBody>
          <a:bodyPr>
            <a:normAutofit fontScale="90000"/>
          </a:bodyPr>
          <a:lstStyle/>
          <a:p>
            <a:r>
              <a:rPr lang="en-US" dirty="0"/>
              <a:t>M-5 Bore 4</a:t>
            </a:r>
          </a:p>
        </p:txBody>
      </p:sp>
      <p:pic>
        <p:nvPicPr>
          <p:cNvPr id="8" name="Picture 7">
            <a:extLst>
              <a:ext uri="{FF2B5EF4-FFF2-40B4-BE49-F238E27FC236}">
                <a16:creationId xmlns:a16="http://schemas.microsoft.com/office/drawing/2014/main" id="{955A5F10-5E19-4437-9C84-B1DB4282E6DB}"/>
              </a:ext>
            </a:extLst>
          </p:cNvPr>
          <p:cNvPicPr>
            <a:picLocks noChangeAspect="1"/>
          </p:cNvPicPr>
          <p:nvPr/>
        </p:nvPicPr>
        <p:blipFill>
          <a:blip r:embed="rId3"/>
          <a:stretch>
            <a:fillRect/>
          </a:stretch>
        </p:blipFill>
        <p:spPr>
          <a:xfrm>
            <a:off x="0" y="2328278"/>
            <a:ext cx="810838" cy="4529721"/>
          </a:xfrm>
          <a:prstGeom prst="rect">
            <a:avLst/>
          </a:prstGeom>
        </p:spPr>
      </p:pic>
      <p:pic>
        <p:nvPicPr>
          <p:cNvPr id="9" name="Picture 8">
            <a:extLst>
              <a:ext uri="{FF2B5EF4-FFF2-40B4-BE49-F238E27FC236}">
                <a16:creationId xmlns:a16="http://schemas.microsoft.com/office/drawing/2014/main" id="{6CBEDEA7-9D72-4FA5-832F-0617C542E542}"/>
              </a:ext>
            </a:extLst>
          </p:cNvPr>
          <p:cNvPicPr>
            <a:picLocks noChangeAspect="1"/>
          </p:cNvPicPr>
          <p:nvPr/>
        </p:nvPicPr>
        <p:blipFill>
          <a:blip r:embed="rId4"/>
          <a:stretch>
            <a:fillRect/>
          </a:stretch>
        </p:blipFill>
        <p:spPr>
          <a:xfrm>
            <a:off x="810838" y="2328278"/>
            <a:ext cx="823031" cy="4548010"/>
          </a:xfrm>
          <a:prstGeom prst="rect">
            <a:avLst/>
          </a:prstGeom>
        </p:spPr>
      </p:pic>
      <p:pic>
        <p:nvPicPr>
          <p:cNvPr id="10" name="Picture 9">
            <a:extLst>
              <a:ext uri="{FF2B5EF4-FFF2-40B4-BE49-F238E27FC236}">
                <a16:creationId xmlns:a16="http://schemas.microsoft.com/office/drawing/2014/main" id="{8456548A-264A-45F6-BDC8-5200AF70A1EF}"/>
              </a:ext>
            </a:extLst>
          </p:cNvPr>
          <p:cNvPicPr>
            <a:picLocks noChangeAspect="1"/>
          </p:cNvPicPr>
          <p:nvPr/>
        </p:nvPicPr>
        <p:blipFill>
          <a:blip r:embed="rId5"/>
          <a:stretch>
            <a:fillRect/>
          </a:stretch>
        </p:blipFill>
        <p:spPr>
          <a:xfrm>
            <a:off x="1633869" y="2322577"/>
            <a:ext cx="829128" cy="4553712"/>
          </a:xfrm>
          <a:prstGeom prst="rect">
            <a:avLst/>
          </a:prstGeom>
        </p:spPr>
      </p:pic>
      <p:pic>
        <p:nvPicPr>
          <p:cNvPr id="11" name="Picture 10">
            <a:extLst>
              <a:ext uri="{FF2B5EF4-FFF2-40B4-BE49-F238E27FC236}">
                <a16:creationId xmlns:a16="http://schemas.microsoft.com/office/drawing/2014/main" id="{ACEE7F42-ADB0-4DDC-8501-281A5A2BC74A}"/>
              </a:ext>
            </a:extLst>
          </p:cNvPr>
          <p:cNvPicPr>
            <a:picLocks noChangeAspect="1"/>
          </p:cNvPicPr>
          <p:nvPr/>
        </p:nvPicPr>
        <p:blipFill>
          <a:blip r:embed="rId6"/>
          <a:stretch>
            <a:fillRect/>
          </a:stretch>
        </p:blipFill>
        <p:spPr>
          <a:xfrm>
            <a:off x="2444707" y="2328277"/>
            <a:ext cx="804742" cy="4529721"/>
          </a:xfrm>
          <a:prstGeom prst="rect">
            <a:avLst/>
          </a:prstGeom>
        </p:spPr>
      </p:pic>
      <p:pic>
        <p:nvPicPr>
          <p:cNvPr id="12" name="Picture 11">
            <a:extLst>
              <a:ext uri="{FF2B5EF4-FFF2-40B4-BE49-F238E27FC236}">
                <a16:creationId xmlns:a16="http://schemas.microsoft.com/office/drawing/2014/main" id="{3DD2EBA2-E365-47A0-A9CE-D05D355CC7F6}"/>
              </a:ext>
            </a:extLst>
          </p:cNvPr>
          <p:cNvPicPr>
            <a:picLocks noChangeAspect="1"/>
          </p:cNvPicPr>
          <p:nvPr/>
        </p:nvPicPr>
        <p:blipFill>
          <a:blip r:embed="rId7"/>
          <a:stretch>
            <a:fillRect/>
          </a:stretch>
        </p:blipFill>
        <p:spPr>
          <a:xfrm>
            <a:off x="3332457" y="3657601"/>
            <a:ext cx="4429586" cy="3218687"/>
          </a:xfrm>
          <a:prstGeom prst="rect">
            <a:avLst/>
          </a:prstGeom>
        </p:spPr>
      </p:pic>
      <p:pic>
        <p:nvPicPr>
          <p:cNvPr id="13" name="Picture 12">
            <a:extLst>
              <a:ext uri="{FF2B5EF4-FFF2-40B4-BE49-F238E27FC236}">
                <a16:creationId xmlns:a16="http://schemas.microsoft.com/office/drawing/2014/main" id="{13D44E8B-AD7C-4669-80ED-DF7B999425CF}"/>
              </a:ext>
            </a:extLst>
          </p:cNvPr>
          <p:cNvPicPr>
            <a:picLocks noChangeAspect="1"/>
          </p:cNvPicPr>
          <p:nvPr/>
        </p:nvPicPr>
        <p:blipFill>
          <a:blip r:embed="rId8"/>
          <a:stretch>
            <a:fillRect/>
          </a:stretch>
        </p:blipFill>
        <p:spPr>
          <a:xfrm>
            <a:off x="7762043" y="3652837"/>
            <a:ext cx="4410971" cy="3205161"/>
          </a:xfrm>
          <a:prstGeom prst="rect">
            <a:avLst/>
          </a:prstGeom>
        </p:spPr>
      </p:pic>
      <p:pic>
        <p:nvPicPr>
          <p:cNvPr id="14" name="Picture 13">
            <a:extLst>
              <a:ext uri="{FF2B5EF4-FFF2-40B4-BE49-F238E27FC236}">
                <a16:creationId xmlns:a16="http://schemas.microsoft.com/office/drawing/2014/main" id="{38A0DEC5-119B-43FD-9DE8-7C0DF0324AAE}"/>
              </a:ext>
            </a:extLst>
          </p:cNvPr>
          <p:cNvPicPr>
            <a:picLocks noChangeAspect="1"/>
          </p:cNvPicPr>
          <p:nvPr/>
        </p:nvPicPr>
        <p:blipFill>
          <a:blip r:embed="rId9"/>
          <a:stretch>
            <a:fillRect/>
          </a:stretch>
        </p:blipFill>
        <p:spPr>
          <a:xfrm>
            <a:off x="7762042" y="450059"/>
            <a:ext cx="4410971" cy="3205160"/>
          </a:xfrm>
          <a:prstGeom prst="rect">
            <a:avLst/>
          </a:prstGeom>
        </p:spPr>
      </p:pic>
      <p:graphicFrame>
        <p:nvGraphicFramePr>
          <p:cNvPr id="15" name="Object 14">
            <a:extLst>
              <a:ext uri="{FF2B5EF4-FFF2-40B4-BE49-F238E27FC236}">
                <a16:creationId xmlns:a16="http://schemas.microsoft.com/office/drawing/2014/main" id="{BFC5EB4B-A86D-473D-8A8A-2ADA2A03C3D6}"/>
              </a:ext>
            </a:extLst>
          </p:cNvPr>
          <p:cNvGraphicFramePr>
            <a:graphicFrameLocks noChangeAspect="1"/>
          </p:cNvGraphicFramePr>
          <p:nvPr>
            <p:extLst>
              <p:ext uri="{D42A27DB-BD31-4B8C-83A1-F6EECF244321}">
                <p14:modId xmlns:p14="http://schemas.microsoft.com/office/powerpoint/2010/main" val="2609279737"/>
              </p:ext>
            </p:extLst>
          </p:nvPr>
        </p:nvGraphicFramePr>
        <p:xfrm>
          <a:off x="4590216" y="2977322"/>
          <a:ext cx="3171825" cy="657225"/>
        </p:xfrm>
        <a:graphic>
          <a:graphicData uri="http://schemas.openxmlformats.org/presentationml/2006/ole">
            <mc:AlternateContent xmlns:mc="http://schemas.openxmlformats.org/markup-compatibility/2006">
              <mc:Choice xmlns:v="urn:schemas-microsoft-com:vml" Requires="v">
                <p:oleObj spid="_x0000_s2058" name="Worksheet" r:id="rId10" imgW="3171796" imgH="657109" progId="Excel.Sheet.12">
                  <p:embed/>
                </p:oleObj>
              </mc:Choice>
              <mc:Fallback>
                <p:oleObj name="Worksheet" r:id="rId10" imgW="3171796" imgH="657109" progId="Excel.Sheet.12">
                  <p:embed/>
                  <p:pic>
                    <p:nvPicPr>
                      <p:cNvPr id="0" name=""/>
                      <p:cNvPicPr/>
                      <p:nvPr/>
                    </p:nvPicPr>
                    <p:blipFill>
                      <a:blip r:embed="rId11"/>
                      <a:stretch>
                        <a:fillRect/>
                      </a:stretch>
                    </p:blipFill>
                    <p:spPr>
                      <a:xfrm>
                        <a:off x="4590216" y="2977322"/>
                        <a:ext cx="3171825" cy="65722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27C4DF97-AFDB-4E5D-B2DC-D0D07ECF60F6}"/>
              </a:ext>
            </a:extLst>
          </p:cNvPr>
          <p:cNvSpPr txBox="1"/>
          <p:nvPr/>
        </p:nvSpPr>
        <p:spPr>
          <a:xfrm>
            <a:off x="3511296" y="832104"/>
            <a:ext cx="4050792" cy="1477328"/>
          </a:xfrm>
          <a:prstGeom prst="rect">
            <a:avLst/>
          </a:prstGeom>
          <a:noFill/>
        </p:spPr>
        <p:txBody>
          <a:bodyPr wrap="square" rtlCol="0">
            <a:spAutoFit/>
          </a:bodyPr>
          <a:lstStyle/>
          <a:p>
            <a:r>
              <a:rPr lang="en-US" dirty="0"/>
              <a:t>The next bore showed the same trend.  Since true position is not a normal distribution, CP was reported as well.  Measuring directly on threads resulted in the best range, STD.DEV, CP, and CPU.</a:t>
            </a:r>
          </a:p>
        </p:txBody>
      </p:sp>
    </p:spTree>
    <p:extLst>
      <p:ext uri="{BB962C8B-B14F-4D97-AF65-F5344CB8AC3E}">
        <p14:creationId xmlns:p14="http://schemas.microsoft.com/office/powerpoint/2010/main" val="274135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39C4-FC41-41BB-81FD-8DF3E9A6A4D1}"/>
              </a:ext>
            </a:extLst>
          </p:cNvPr>
          <p:cNvSpPr>
            <a:spLocks noGrp="1"/>
          </p:cNvSpPr>
          <p:nvPr>
            <p:ph type="title"/>
          </p:nvPr>
        </p:nvSpPr>
        <p:spPr>
          <a:xfrm>
            <a:off x="0" y="1"/>
            <a:ext cx="10515600" cy="649224"/>
          </a:xfrm>
        </p:spPr>
        <p:txBody>
          <a:bodyPr>
            <a:normAutofit fontScale="90000"/>
          </a:bodyPr>
          <a:lstStyle/>
          <a:p>
            <a:r>
              <a:rPr lang="en-US" dirty="0"/>
              <a:t>Results</a:t>
            </a:r>
          </a:p>
        </p:txBody>
      </p:sp>
      <p:graphicFrame>
        <p:nvGraphicFramePr>
          <p:cNvPr id="4" name="Object 3">
            <a:extLst>
              <a:ext uri="{FF2B5EF4-FFF2-40B4-BE49-F238E27FC236}">
                <a16:creationId xmlns:a16="http://schemas.microsoft.com/office/drawing/2014/main" id="{20F4CC1C-036B-48AF-9418-C733715253D2}"/>
              </a:ext>
            </a:extLst>
          </p:cNvPr>
          <p:cNvGraphicFramePr>
            <a:graphicFrameLocks noChangeAspect="1"/>
          </p:cNvGraphicFramePr>
          <p:nvPr>
            <p:extLst>
              <p:ext uri="{D42A27DB-BD31-4B8C-83A1-F6EECF244321}">
                <p14:modId xmlns:p14="http://schemas.microsoft.com/office/powerpoint/2010/main" val="3249611874"/>
              </p:ext>
            </p:extLst>
          </p:nvPr>
        </p:nvGraphicFramePr>
        <p:xfrm>
          <a:off x="5257800" y="1142428"/>
          <a:ext cx="4438650" cy="990600"/>
        </p:xfrm>
        <a:graphic>
          <a:graphicData uri="http://schemas.openxmlformats.org/presentationml/2006/ole">
            <mc:AlternateContent xmlns:mc="http://schemas.openxmlformats.org/markup-compatibility/2006">
              <mc:Choice xmlns:v="urn:schemas-microsoft-com:vml" Requires="v">
                <p:oleObj spid="_x0000_s6152" name="Worksheet" r:id="rId3" imgW="4438734" imgH="990664" progId="Excel.Sheet.12">
                  <p:embed/>
                </p:oleObj>
              </mc:Choice>
              <mc:Fallback>
                <p:oleObj name="Worksheet" r:id="rId3" imgW="4438734" imgH="990664" progId="Excel.Sheet.12">
                  <p:embed/>
                  <p:pic>
                    <p:nvPicPr>
                      <p:cNvPr id="0" name=""/>
                      <p:cNvPicPr/>
                      <p:nvPr/>
                    </p:nvPicPr>
                    <p:blipFill>
                      <a:blip r:embed="rId4"/>
                      <a:stretch>
                        <a:fillRect/>
                      </a:stretch>
                    </p:blipFill>
                    <p:spPr>
                      <a:xfrm>
                        <a:off x="5257800" y="1142428"/>
                        <a:ext cx="4438650" cy="9906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6FC7F07-72F9-4218-BF1B-27814073B57A}"/>
              </a:ext>
            </a:extLst>
          </p:cNvPr>
          <p:cNvSpPr txBox="1"/>
          <p:nvPr/>
        </p:nvSpPr>
        <p:spPr>
          <a:xfrm>
            <a:off x="210312" y="995445"/>
            <a:ext cx="470916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results showed that measuring on threads had better repeatability for all 4 bores that were studied.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results from this study match the expected results and match with the previous study at Ellison Technologies.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 propose doing a position study on the MQB compressor housings using the measuring on threads strategy.  Currently, we do not have much data on this feature since it damages the position plugs.  </a:t>
            </a:r>
          </a:p>
        </p:txBody>
      </p:sp>
    </p:spTree>
    <p:extLst>
      <p:ext uri="{BB962C8B-B14F-4D97-AF65-F5344CB8AC3E}">
        <p14:creationId xmlns:p14="http://schemas.microsoft.com/office/powerpoint/2010/main" val="11350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D252-4139-4EFA-B2A9-2F4190084F56}"/>
              </a:ext>
            </a:extLst>
          </p:cNvPr>
          <p:cNvSpPr>
            <a:spLocks noGrp="1"/>
          </p:cNvSpPr>
          <p:nvPr>
            <p:ph type="title"/>
          </p:nvPr>
        </p:nvSpPr>
        <p:spPr>
          <a:xfrm>
            <a:off x="0" y="1"/>
            <a:ext cx="10515600" cy="768096"/>
          </a:xfrm>
        </p:spPr>
        <p:txBody>
          <a:bodyPr>
            <a:normAutofit/>
          </a:bodyPr>
          <a:lstStyle/>
          <a:p>
            <a:r>
              <a:rPr lang="en-US" dirty="0"/>
              <a:t>Background</a:t>
            </a:r>
          </a:p>
        </p:txBody>
      </p:sp>
    </p:spTree>
    <p:extLst>
      <p:ext uri="{BB962C8B-B14F-4D97-AF65-F5344CB8AC3E}">
        <p14:creationId xmlns:p14="http://schemas.microsoft.com/office/powerpoint/2010/main" val="334911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0429B-FF47-4A67-A96F-8D100A936B44}"/>
              </a:ext>
            </a:extLst>
          </p:cNvPr>
          <p:cNvSpPr>
            <a:spLocks noGrp="1"/>
          </p:cNvSpPr>
          <p:nvPr>
            <p:ph type="title"/>
          </p:nvPr>
        </p:nvSpPr>
        <p:spPr>
          <a:xfrm>
            <a:off x="0" y="1"/>
            <a:ext cx="6565392" cy="795528"/>
          </a:xfrm>
        </p:spPr>
        <p:txBody>
          <a:bodyPr>
            <a:normAutofit/>
          </a:bodyPr>
          <a:lstStyle/>
          <a:p>
            <a:r>
              <a:rPr lang="en-US" dirty="0"/>
              <a:t>Set up</a:t>
            </a:r>
          </a:p>
        </p:txBody>
      </p:sp>
      <p:sp>
        <p:nvSpPr>
          <p:cNvPr id="3" name="TextBox 2">
            <a:extLst>
              <a:ext uri="{FF2B5EF4-FFF2-40B4-BE49-F238E27FC236}">
                <a16:creationId xmlns:a16="http://schemas.microsoft.com/office/drawing/2014/main" id="{6DE7258B-EAC7-41D7-9D96-AAD78E5043EB}"/>
              </a:ext>
            </a:extLst>
          </p:cNvPr>
          <p:cNvSpPr txBox="1"/>
          <p:nvPr/>
        </p:nvSpPr>
        <p:spPr>
          <a:xfrm>
            <a:off x="0" y="795529"/>
            <a:ext cx="6097953" cy="2831544"/>
          </a:xfrm>
          <a:prstGeom prst="rect">
            <a:avLst/>
          </a:prstGeom>
          <a:noFill/>
        </p:spPr>
        <p:txBody>
          <a:bodyPr wrap="square" rtlCol="0">
            <a:spAutoFit/>
          </a:bodyPr>
          <a:lstStyle/>
          <a:p>
            <a:r>
              <a:rPr lang="en-US" sz="1600" dirty="0"/>
              <a:t>The same part was measured 10 times each for 3 different measuring strategies.  Measuring directly on threads, using conventional(solid) plugs, and using flex plugs.  The same part and fixture was used for each test.  </a:t>
            </a:r>
          </a:p>
          <a:p>
            <a:endParaRPr lang="en-US" sz="1600" dirty="0"/>
          </a:p>
          <a:p>
            <a:r>
              <a:rPr lang="en-US" sz="1600" dirty="0"/>
              <a:t>The measurement strategy used to measure on the threads was a cylinder with self-center helix matched to the thread pitch.  This strategy follows the ‘valley’ of the threads and makes 7 helical rotations at the thread pitch.  The theory being that the point density will average out to the correct centerline.  </a:t>
            </a:r>
          </a:p>
          <a:p>
            <a:endParaRPr lang="en-US" dirty="0"/>
          </a:p>
        </p:txBody>
      </p:sp>
      <p:pic>
        <p:nvPicPr>
          <p:cNvPr id="13" name="Picture 12">
            <a:extLst>
              <a:ext uri="{FF2B5EF4-FFF2-40B4-BE49-F238E27FC236}">
                <a16:creationId xmlns:a16="http://schemas.microsoft.com/office/drawing/2014/main" id="{04DD598C-026F-45F9-8B52-42B385DC7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667" y="119541"/>
            <a:ext cx="4133333" cy="1571429"/>
          </a:xfrm>
          <a:prstGeom prst="rect">
            <a:avLst/>
          </a:prstGeom>
        </p:spPr>
      </p:pic>
      <p:pic>
        <p:nvPicPr>
          <p:cNvPr id="15" name="Picture 14">
            <a:extLst>
              <a:ext uri="{FF2B5EF4-FFF2-40B4-BE49-F238E27FC236}">
                <a16:creationId xmlns:a16="http://schemas.microsoft.com/office/drawing/2014/main" id="{59F36617-83F9-4C1B-829F-58B33E18E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520" y="1965960"/>
            <a:ext cx="5519928" cy="4617720"/>
          </a:xfrm>
          <a:prstGeom prst="rect">
            <a:avLst/>
          </a:prstGeom>
        </p:spPr>
      </p:pic>
      <p:pic>
        <p:nvPicPr>
          <p:cNvPr id="7" name="Picture 6">
            <a:extLst>
              <a:ext uri="{FF2B5EF4-FFF2-40B4-BE49-F238E27FC236}">
                <a16:creationId xmlns:a16="http://schemas.microsoft.com/office/drawing/2014/main" id="{A65019D2-61B0-4669-8568-EBE3F08D0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 y="3347027"/>
            <a:ext cx="5757672" cy="3510972"/>
          </a:xfrm>
          <a:prstGeom prst="rect">
            <a:avLst/>
          </a:prstGeom>
        </p:spPr>
      </p:pic>
    </p:spTree>
    <p:extLst>
      <p:ext uri="{BB962C8B-B14F-4D97-AF65-F5344CB8AC3E}">
        <p14:creationId xmlns:p14="http://schemas.microsoft.com/office/powerpoint/2010/main" val="256440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BDF2-8487-406A-AE33-6D352468CB41}"/>
              </a:ext>
            </a:extLst>
          </p:cNvPr>
          <p:cNvSpPr>
            <a:spLocks noGrp="1"/>
          </p:cNvSpPr>
          <p:nvPr>
            <p:ph type="title"/>
          </p:nvPr>
        </p:nvSpPr>
        <p:spPr>
          <a:xfrm>
            <a:off x="70104" y="1"/>
            <a:ext cx="10515600" cy="740664"/>
          </a:xfrm>
        </p:spPr>
        <p:txBody>
          <a:bodyPr/>
          <a:lstStyle/>
          <a:p>
            <a:r>
              <a:rPr lang="en-US" dirty="0"/>
              <a:t>Set up Cont.</a:t>
            </a:r>
          </a:p>
        </p:txBody>
      </p:sp>
      <p:pic>
        <p:nvPicPr>
          <p:cNvPr id="3" name="Picture 2">
            <a:extLst>
              <a:ext uri="{FF2B5EF4-FFF2-40B4-BE49-F238E27FC236}">
                <a16:creationId xmlns:a16="http://schemas.microsoft.com/office/drawing/2014/main" id="{6F8B2965-5609-4419-B5D4-3815FA01EA41}"/>
              </a:ext>
            </a:extLst>
          </p:cNvPr>
          <p:cNvPicPr>
            <a:picLocks noChangeAspect="1"/>
          </p:cNvPicPr>
          <p:nvPr/>
        </p:nvPicPr>
        <p:blipFill>
          <a:blip r:embed="rId2"/>
          <a:stretch>
            <a:fillRect/>
          </a:stretch>
        </p:blipFill>
        <p:spPr>
          <a:xfrm>
            <a:off x="0" y="3571971"/>
            <a:ext cx="9602032" cy="3286029"/>
          </a:xfrm>
          <a:prstGeom prst="rect">
            <a:avLst/>
          </a:prstGeom>
        </p:spPr>
      </p:pic>
      <p:sp>
        <p:nvSpPr>
          <p:cNvPr id="4" name="Rectangle 3">
            <a:extLst>
              <a:ext uri="{FF2B5EF4-FFF2-40B4-BE49-F238E27FC236}">
                <a16:creationId xmlns:a16="http://schemas.microsoft.com/office/drawing/2014/main" id="{925BB6D2-3032-4BDD-81B9-004CB80C4CE2}"/>
              </a:ext>
            </a:extLst>
          </p:cNvPr>
          <p:cNvSpPr/>
          <p:nvPr/>
        </p:nvSpPr>
        <p:spPr>
          <a:xfrm>
            <a:off x="70104" y="740665"/>
            <a:ext cx="3395472" cy="2308324"/>
          </a:xfrm>
          <a:prstGeom prst="rect">
            <a:avLst/>
          </a:prstGeom>
        </p:spPr>
        <p:txBody>
          <a:bodyPr wrap="square">
            <a:spAutoFit/>
          </a:bodyPr>
          <a:lstStyle/>
          <a:p>
            <a:r>
              <a:rPr lang="en-US" dirty="0"/>
              <a:t>For the test with plugs, the plugs were removed and reinserted for each run.  The reason for this, is because the way the plug interfaces with the part can have an impact on the measurement results.  </a:t>
            </a:r>
          </a:p>
          <a:p>
            <a:endParaRPr lang="en-US" dirty="0"/>
          </a:p>
        </p:txBody>
      </p:sp>
      <p:sp>
        <p:nvSpPr>
          <p:cNvPr id="5" name="TextBox 4">
            <a:extLst>
              <a:ext uri="{FF2B5EF4-FFF2-40B4-BE49-F238E27FC236}">
                <a16:creationId xmlns:a16="http://schemas.microsoft.com/office/drawing/2014/main" id="{165A5D54-D01E-4260-BD48-E40341B13BB0}"/>
              </a:ext>
            </a:extLst>
          </p:cNvPr>
          <p:cNvSpPr txBox="1"/>
          <p:nvPr/>
        </p:nvSpPr>
        <p:spPr>
          <a:xfrm>
            <a:off x="4041648" y="1017664"/>
            <a:ext cx="6711696" cy="2031325"/>
          </a:xfrm>
          <a:prstGeom prst="rect">
            <a:avLst/>
          </a:prstGeom>
          <a:noFill/>
        </p:spPr>
        <p:txBody>
          <a:bodyPr wrap="square" rtlCol="0">
            <a:spAutoFit/>
          </a:bodyPr>
          <a:lstStyle/>
          <a:p>
            <a:r>
              <a:rPr lang="en-US" dirty="0"/>
              <a:t>For example, </a:t>
            </a:r>
          </a:p>
          <a:p>
            <a:pPr marL="285750" indent="-285750">
              <a:buFont typeface="Arial" panose="020B0604020202020204" pitchFamily="34" charset="0"/>
              <a:buChar char="•"/>
            </a:pPr>
            <a:r>
              <a:rPr lang="en-US" dirty="0"/>
              <a:t>The center point of a plug will move based on how tight the plug is tightened.  </a:t>
            </a:r>
          </a:p>
          <a:p>
            <a:pPr marL="285750" indent="-285750">
              <a:buFont typeface="Arial" panose="020B0604020202020204" pitchFamily="34" charset="0"/>
              <a:buChar char="•"/>
            </a:pPr>
            <a:r>
              <a:rPr lang="en-US" dirty="0"/>
              <a:t>Also, the quality of the surface finish between the plug and mating surface can have an impact at well.  You really see this on cast surfaces.  </a:t>
            </a:r>
          </a:p>
          <a:p>
            <a:endParaRPr lang="en-US" dirty="0"/>
          </a:p>
        </p:txBody>
      </p:sp>
    </p:spTree>
    <p:extLst>
      <p:ext uri="{BB962C8B-B14F-4D97-AF65-F5344CB8AC3E}">
        <p14:creationId xmlns:p14="http://schemas.microsoft.com/office/powerpoint/2010/main" val="166079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015E-CDF5-4482-9C9A-3627C7842AFB}"/>
              </a:ext>
            </a:extLst>
          </p:cNvPr>
          <p:cNvSpPr>
            <a:spLocks noGrp="1"/>
          </p:cNvSpPr>
          <p:nvPr>
            <p:ph type="title"/>
          </p:nvPr>
        </p:nvSpPr>
        <p:spPr>
          <a:xfrm>
            <a:off x="0" y="1"/>
            <a:ext cx="10515600" cy="832104"/>
          </a:xfrm>
        </p:spPr>
        <p:txBody>
          <a:bodyPr/>
          <a:lstStyle/>
          <a:p>
            <a:r>
              <a:rPr lang="en-US" dirty="0"/>
              <a:t>Predictions</a:t>
            </a:r>
          </a:p>
        </p:txBody>
      </p:sp>
      <p:sp>
        <p:nvSpPr>
          <p:cNvPr id="3" name="TextBox 2">
            <a:extLst>
              <a:ext uri="{FF2B5EF4-FFF2-40B4-BE49-F238E27FC236}">
                <a16:creationId xmlns:a16="http://schemas.microsoft.com/office/drawing/2014/main" id="{86B3EBA7-8E9D-482E-8235-8B8B3CC3BCDD}"/>
              </a:ext>
            </a:extLst>
          </p:cNvPr>
          <p:cNvSpPr txBox="1"/>
          <p:nvPr/>
        </p:nvSpPr>
        <p:spPr>
          <a:xfrm>
            <a:off x="182881" y="1435608"/>
            <a:ext cx="605332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similar study done at Ellison Technologies predicted that the measuring directly on threads would be more repeatable than measuring on solid position plugs.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same study states that the way the position plug interfaces with the part will have an impact on the results.</a:t>
            </a:r>
          </a:p>
        </p:txBody>
      </p:sp>
      <p:pic>
        <p:nvPicPr>
          <p:cNvPr id="5" name="Picture 4">
            <a:extLst>
              <a:ext uri="{FF2B5EF4-FFF2-40B4-BE49-F238E27FC236}">
                <a16:creationId xmlns:a16="http://schemas.microsoft.com/office/drawing/2014/main" id="{56FBF3B1-4A22-4C2C-80CE-7002705D5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827" y="757374"/>
            <a:ext cx="5287113" cy="3496163"/>
          </a:xfrm>
          <a:prstGeom prst="rect">
            <a:avLst/>
          </a:prstGeom>
        </p:spPr>
      </p:pic>
      <p:cxnSp>
        <p:nvCxnSpPr>
          <p:cNvPr id="7" name="Straight Arrow Connector 6">
            <a:extLst>
              <a:ext uri="{FF2B5EF4-FFF2-40B4-BE49-F238E27FC236}">
                <a16:creationId xmlns:a16="http://schemas.microsoft.com/office/drawing/2014/main" id="{F5EFF7D4-065B-497C-85C1-355BC9F1F2B4}"/>
              </a:ext>
            </a:extLst>
          </p:cNvPr>
          <p:cNvCxnSpPr/>
          <p:nvPr/>
        </p:nvCxnSpPr>
        <p:spPr>
          <a:xfrm>
            <a:off x="5678424" y="1801368"/>
            <a:ext cx="1499616" cy="512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B87E11F-7FB1-421A-B5D4-11962C0A97DF}"/>
              </a:ext>
            </a:extLst>
          </p:cNvPr>
          <p:cNvSpPr/>
          <p:nvPr/>
        </p:nvSpPr>
        <p:spPr>
          <a:xfrm>
            <a:off x="7260336" y="2174272"/>
            <a:ext cx="4050792" cy="322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BBABB9-CB92-4FA3-9ADE-2066FEFE3AFF}"/>
              </a:ext>
            </a:extLst>
          </p:cNvPr>
          <p:cNvSpPr/>
          <p:nvPr/>
        </p:nvSpPr>
        <p:spPr>
          <a:xfrm>
            <a:off x="7260336" y="3278696"/>
            <a:ext cx="4261104" cy="322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Straight Arrow Connector 10">
            <a:extLst>
              <a:ext uri="{FF2B5EF4-FFF2-40B4-BE49-F238E27FC236}">
                <a16:creationId xmlns:a16="http://schemas.microsoft.com/office/drawing/2014/main" id="{E2D42143-4743-4CF8-A212-C081EFC0EF92}"/>
              </a:ext>
            </a:extLst>
          </p:cNvPr>
          <p:cNvCxnSpPr/>
          <p:nvPr/>
        </p:nvCxnSpPr>
        <p:spPr>
          <a:xfrm>
            <a:off x="5678424" y="1801368"/>
            <a:ext cx="1499616" cy="14773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3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CE9B-8847-4AE0-A243-245841DD7206}"/>
              </a:ext>
            </a:extLst>
          </p:cNvPr>
          <p:cNvSpPr>
            <a:spLocks noGrp="1"/>
          </p:cNvSpPr>
          <p:nvPr>
            <p:ph type="title"/>
          </p:nvPr>
        </p:nvSpPr>
        <p:spPr>
          <a:xfrm>
            <a:off x="0" y="1"/>
            <a:ext cx="10515600" cy="813816"/>
          </a:xfrm>
        </p:spPr>
        <p:txBody>
          <a:bodyPr/>
          <a:lstStyle/>
          <a:p>
            <a:r>
              <a:rPr lang="en-US" dirty="0"/>
              <a:t>Solid Plugs Results</a:t>
            </a:r>
          </a:p>
        </p:txBody>
      </p:sp>
      <p:pic>
        <p:nvPicPr>
          <p:cNvPr id="3" name="Picture 2">
            <a:extLst>
              <a:ext uri="{FF2B5EF4-FFF2-40B4-BE49-F238E27FC236}">
                <a16:creationId xmlns:a16="http://schemas.microsoft.com/office/drawing/2014/main" id="{142E7FE4-0A0F-4FA4-8FD9-41672933EC78}"/>
              </a:ext>
            </a:extLst>
          </p:cNvPr>
          <p:cNvPicPr>
            <a:picLocks noChangeAspect="1"/>
          </p:cNvPicPr>
          <p:nvPr/>
        </p:nvPicPr>
        <p:blipFill>
          <a:blip r:embed="rId3"/>
          <a:stretch>
            <a:fillRect/>
          </a:stretch>
        </p:blipFill>
        <p:spPr>
          <a:xfrm>
            <a:off x="0" y="2331722"/>
            <a:ext cx="808566" cy="3557015"/>
          </a:xfrm>
          <a:prstGeom prst="rect">
            <a:avLst/>
          </a:prstGeom>
        </p:spPr>
      </p:pic>
      <p:pic>
        <p:nvPicPr>
          <p:cNvPr id="4" name="Picture 3">
            <a:extLst>
              <a:ext uri="{FF2B5EF4-FFF2-40B4-BE49-F238E27FC236}">
                <a16:creationId xmlns:a16="http://schemas.microsoft.com/office/drawing/2014/main" id="{C4E71A3C-C8DE-4787-820F-AC4B85F0C484}"/>
              </a:ext>
            </a:extLst>
          </p:cNvPr>
          <p:cNvPicPr>
            <a:picLocks noChangeAspect="1"/>
          </p:cNvPicPr>
          <p:nvPr/>
        </p:nvPicPr>
        <p:blipFill>
          <a:blip r:embed="rId4"/>
          <a:stretch>
            <a:fillRect/>
          </a:stretch>
        </p:blipFill>
        <p:spPr>
          <a:xfrm>
            <a:off x="0" y="5888737"/>
            <a:ext cx="801757" cy="975684"/>
          </a:xfrm>
          <a:prstGeom prst="rect">
            <a:avLst/>
          </a:prstGeom>
        </p:spPr>
      </p:pic>
      <p:pic>
        <p:nvPicPr>
          <p:cNvPr id="8" name="Picture 7">
            <a:extLst>
              <a:ext uri="{FF2B5EF4-FFF2-40B4-BE49-F238E27FC236}">
                <a16:creationId xmlns:a16="http://schemas.microsoft.com/office/drawing/2014/main" id="{DBC05F92-1BB2-466C-A84A-D1009D587A87}"/>
              </a:ext>
            </a:extLst>
          </p:cNvPr>
          <p:cNvPicPr>
            <a:picLocks noChangeAspect="1"/>
          </p:cNvPicPr>
          <p:nvPr/>
        </p:nvPicPr>
        <p:blipFill>
          <a:blip r:embed="rId5"/>
          <a:stretch>
            <a:fillRect/>
          </a:stretch>
        </p:blipFill>
        <p:spPr>
          <a:xfrm>
            <a:off x="784325" y="2331721"/>
            <a:ext cx="808567" cy="3557015"/>
          </a:xfrm>
          <a:prstGeom prst="rect">
            <a:avLst/>
          </a:prstGeom>
        </p:spPr>
      </p:pic>
      <p:pic>
        <p:nvPicPr>
          <p:cNvPr id="9" name="Picture 8">
            <a:extLst>
              <a:ext uri="{FF2B5EF4-FFF2-40B4-BE49-F238E27FC236}">
                <a16:creationId xmlns:a16="http://schemas.microsoft.com/office/drawing/2014/main" id="{3296E585-29AA-4A3F-8391-6E50A9AE22A3}"/>
              </a:ext>
            </a:extLst>
          </p:cNvPr>
          <p:cNvPicPr>
            <a:picLocks noChangeAspect="1"/>
          </p:cNvPicPr>
          <p:nvPr/>
        </p:nvPicPr>
        <p:blipFill>
          <a:blip r:embed="rId6"/>
          <a:stretch>
            <a:fillRect/>
          </a:stretch>
        </p:blipFill>
        <p:spPr>
          <a:xfrm>
            <a:off x="787730" y="5881542"/>
            <a:ext cx="801756" cy="975684"/>
          </a:xfrm>
          <a:prstGeom prst="rect">
            <a:avLst/>
          </a:prstGeom>
        </p:spPr>
      </p:pic>
      <p:pic>
        <p:nvPicPr>
          <p:cNvPr id="12" name="Picture 11">
            <a:extLst>
              <a:ext uri="{FF2B5EF4-FFF2-40B4-BE49-F238E27FC236}">
                <a16:creationId xmlns:a16="http://schemas.microsoft.com/office/drawing/2014/main" id="{3724237A-4446-4DD3-AB70-CC2461E12259}"/>
              </a:ext>
            </a:extLst>
          </p:cNvPr>
          <p:cNvPicPr>
            <a:picLocks noChangeAspect="1"/>
          </p:cNvPicPr>
          <p:nvPr/>
        </p:nvPicPr>
        <p:blipFill>
          <a:blip r:embed="rId7"/>
          <a:stretch>
            <a:fillRect/>
          </a:stretch>
        </p:blipFill>
        <p:spPr>
          <a:xfrm>
            <a:off x="1569806" y="2331721"/>
            <a:ext cx="826682" cy="3557015"/>
          </a:xfrm>
          <a:prstGeom prst="rect">
            <a:avLst/>
          </a:prstGeom>
        </p:spPr>
      </p:pic>
      <p:pic>
        <p:nvPicPr>
          <p:cNvPr id="13" name="Picture 12">
            <a:extLst>
              <a:ext uri="{FF2B5EF4-FFF2-40B4-BE49-F238E27FC236}">
                <a16:creationId xmlns:a16="http://schemas.microsoft.com/office/drawing/2014/main" id="{5EDDE014-D477-4886-BB2E-4E153F3F8649}"/>
              </a:ext>
            </a:extLst>
          </p:cNvPr>
          <p:cNvPicPr>
            <a:picLocks noChangeAspect="1"/>
          </p:cNvPicPr>
          <p:nvPr/>
        </p:nvPicPr>
        <p:blipFill>
          <a:blip r:embed="rId8"/>
          <a:stretch>
            <a:fillRect/>
          </a:stretch>
        </p:blipFill>
        <p:spPr>
          <a:xfrm>
            <a:off x="1569806" y="5874348"/>
            <a:ext cx="826682" cy="1006016"/>
          </a:xfrm>
          <a:prstGeom prst="rect">
            <a:avLst/>
          </a:prstGeom>
        </p:spPr>
      </p:pic>
      <p:pic>
        <p:nvPicPr>
          <p:cNvPr id="16" name="Picture 15">
            <a:extLst>
              <a:ext uri="{FF2B5EF4-FFF2-40B4-BE49-F238E27FC236}">
                <a16:creationId xmlns:a16="http://schemas.microsoft.com/office/drawing/2014/main" id="{E4A76A48-C31A-40FF-AD7F-E17533FB8EB2}"/>
              </a:ext>
            </a:extLst>
          </p:cNvPr>
          <p:cNvPicPr>
            <a:picLocks noChangeAspect="1"/>
          </p:cNvPicPr>
          <p:nvPr/>
        </p:nvPicPr>
        <p:blipFill>
          <a:blip r:embed="rId9"/>
          <a:stretch>
            <a:fillRect/>
          </a:stretch>
        </p:blipFill>
        <p:spPr>
          <a:xfrm>
            <a:off x="2373403" y="2331721"/>
            <a:ext cx="808566" cy="3557014"/>
          </a:xfrm>
          <a:prstGeom prst="rect">
            <a:avLst/>
          </a:prstGeom>
        </p:spPr>
      </p:pic>
      <p:pic>
        <p:nvPicPr>
          <p:cNvPr id="17" name="Picture 16">
            <a:extLst>
              <a:ext uri="{FF2B5EF4-FFF2-40B4-BE49-F238E27FC236}">
                <a16:creationId xmlns:a16="http://schemas.microsoft.com/office/drawing/2014/main" id="{ECA4AAED-EC6C-416E-91A3-A1743FF0B9F7}"/>
              </a:ext>
            </a:extLst>
          </p:cNvPr>
          <p:cNvPicPr>
            <a:picLocks noChangeAspect="1"/>
          </p:cNvPicPr>
          <p:nvPr/>
        </p:nvPicPr>
        <p:blipFill>
          <a:blip r:embed="rId10"/>
          <a:stretch>
            <a:fillRect/>
          </a:stretch>
        </p:blipFill>
        <p:spPr>
          <a:xfrm>
            <a:off x="2373403" y="5874349"/>
            <a:ext cx="801757" cy="1000543"/>
          </a:xfrm>
          <a:prstGeom prst="rect">
            <a:avLst/>
          </a:prstGeom>
        </p:spPr>
      </p:pic>
      <p:pic>
        <p:nvPicPr>
          <p:cNvPr id="20" name="Picture 19">
            <a:extLst>
              <a:ext uri="{FF2B5EF4-FFF2-40B4-BE49-F238E27FC236}">
                <a16:creationId xmlns:a16="http://schemas.microsoft.com/office/drawing/2014/main" id="{3DA46927-328E-4377-8A3B-5620068C35FB}"/>
              </a:ext>
            </a:extLst>
          </p:cNvPr>
          <p:cNvPicPr>
            <a:picLocks noChangeAspect="1"/>
          </p:cNvPicPr>
          <p:nvPr/>
        </p:nvPicPr>
        <p:blipFill>
          <a:blip r:embed="rId11"/>
          <a:stretch>
            <a:fillRect/>
          </a:stretch>
        </p:blipFill>
        <p:spPr>
          <a:xfrm>
            <a:off x="3170191" y="2331722"/>
            <a:ext cx="808566" cy="3557013"/>
          </a:xfrm>
          <a:prstGeom prst="rect">
            <a:avLst/>
          </a:prstGeom>
        </p:spPr>
      </p:pic>
      <p:pic>
        <p:nvPicPr>
          <p:cNvPr id="21" name="Picture 20">
            <a:extLst>
              <a:ext uri="{FF2B5EF4-FFF2-40B4-BE49-F238E27FC236}">
                <a16:creationId xmlns:a16="http://schemas.microsoft.com/office/drawing/2014/main" id="{A48EDF1E-6566-4BDD-A71F-A08467334FC1}"/>
              </a:ext>
            </a:extLst>
          </p:cNvPr>
          <p:cNvPicPr>
            <a:picLocks noChangeAspect="1"/>
          </p:cNvPicPr>
          <p:nvPr/>
        </p:nvPicPr>
        <p:blipFill>
          <a:blip r:embed="rId12"/>
          <a:stretch>
            <a:fillRect/>
          </a:stretch>
        </p:blipFill>
        <p:spPr>
          <a:xfrm>
            <a:off x="3183810" y="5867870"/>
            <a:ext cx="813628" cy="990130"/>
          </a:xfrm>
          <a:prstGeom prst="rect">
            <a:avLst/>
          </a:prstGeom>
        </p:spPr>
      </p:pic>
      <p:graphicFrame>
        <p:nvGraphicFramePr>
          <p:cNvPr id="6" name="Object 5">
            <a:extLst>
              <a:ext uri="{FF2B5EF4-FFF2-40B4-BE49-F238E27FC236}">
                <a16:creationId xmlns:a16="http://schemas.microsoft.com/office/drawing/2014/main" id="{DAF9BBDC-0BB6-4591-B159-0EC954EFA6DF}"/>
              </a:ext>
            </a:extLst>
          </p:cNvPr>
          <p:cNvGraphicFramePr>
            <a:graphicFrameLocks noChangeAspect="1"/>
          </p:cNvGraphicFramePr>
          <p:nvPr>
            <p:extLst>
              <p:ext uri="{D42A27DB-BD31-4B8C-83A1-F6EECF244321}">
                <p14:modId xmlns:p14="http://schemas.microsoft.com/office/powerpoint/2010/main" val="2234106040"/>
              </p:ext>
            </p:extLst>
          </p:nvPr>
        </p:nvGraphicFramePr>
        <p:xfrm>
          <a:off x="4940427" y="4663758"/>
          <a:ext cx="2000250" cy="819150"/>
        </p:xfrm>
        <a:graphic>
          <a:graphicData uri="http://schemas.openxmlformats.org/presentationml/2006/ole">
            <mc:AlternateContent xmlns:mc="http://schemas.openxmlformats.org/markup-compatibility/2006">
              <mc:Choice xmlns:v="urn:schemas-microsoft-com:vml" Requires="v">
                <p:oleObj spid="_x0000_s3079" name="Worksheet" r:id="rId13" imgW="2000385" imgH="819021" progId="Excel.Sheet.12">
                  <p:embed/>
                </p:oleObj>
              </mc:Choice>
              <mc:Fallback>
                <p:oleObj name="Worksheet" r:id="rId13" imgW="2000385" imgH="819021" progId="Excel.Sheet.12">
                  <p:embed/>
                  <p:pic>
                    <p:nvPicPr>
                      <p:cNvPr id="0" name=""/>
                      <p:cNvPicPr/>
                      <p:nvPr/>
                    </p:nvPicPr>
                    <p:blipFill>
                      <a:blip r:embed="rId14"/>
                      <a:stretch>
                        <a:fillRect/>
                      </a:stretch>
                    </p:blipFill>
                    <p:spPr>
                      <a:xfrm>
                        <a:off x="4940427" y="4663758"/>
                        <a:ext cx="2000250" cy="819150"/>
                      </a:xfrm>
                      <a:prstGeom prst="rect">
                        <a:avLst/>
                      </a:prstGeom>
                    </p:spPr>
                  </p:pic>
                </p:oleObj>
              </mc:Fallback>
            </mc:AlternateContent>
          </a:graphicData>
        </a:graphic>
      </p:graphicFrame>
    </p:spTree>
    <p:extLst>
      <p:ext uri="{BB962C8B-B14F-4D97-AF65-F5344CB8AC3E}">
        <p14:creationId xmlns:p14="http://schemas.microsoft.com/office/powerpoint/2010/main" val="174828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5F44-8663-4413-A77C-906A2220812F}"/>
              </a:ext>
            </a:extLst>
          </p:cNvPr>
          <p:cNvSpPr>
            <a:spLocks noGrp="1"/>
          </p:cNvSpPr>
          <p:nvPr>
            <p:ph type="title"/>
          </p:nvPr>
        </p:nvSpPr>
        <p:spPr>
          <a:xfrm>
            <a:off x="0" y="0"/>
            <a:ext cx="10515600" cy="1325563"/>
          </a:xfrm>
        </p:spPr>
        <p:txBody>
          <a:bodyPr/>
          <a:lstStyle/>
          <a:p>
            <a:r>
              <a:rPr lang="en-US" dirty="0"/>
              <a:t>Flex Plugs Results</a:t>
            </a:r>
          </a:p>
        </p:txBody>
      </p:sp>
      <p:pic>
        <p:nvPicPr>
          <p:cNvPr id="3" name="Picture 2">
            <a:extLst>
              <a:ext uri="{FF2B5EF4-FFF2-40B4-BE49-F238E27FC236}">
                <a16:creationId xmlns:a16="http://schemas.microsoft.com/office/drawing/2014/main" id="{A7A70AE3-CE8D-43BD-BCC7-2077272B5408}"/>
              </a:ext>
            </a:extLst>
          </p:cNvPr>
          <p:cNvPicPr>
            <a:picLocks noChangeAspect="1"/>
          </p:cNvPicPr>
          <p:nvPr/>
        </p:nvPicPr>
        <p:blipFill>
          <a:blip r:embed="rId3"/>
          <a:stretch>
            <a:fillRect/>
          </a:stretch>
        </p:blipFill>
        <p:spPr>
          <a:xfrm>
            <a:off x="0" y="1740211"/>
            <a:ext cx="810838" cy="4529721"/>
          </a:xfrm>
          <a:prstGeom prst="rect">
            <a:avLst/>
          </a:prstGeom>
        </p:spPr>
      </p:pic>
      <p:pic>
        <p:nvPicPr>
          <p:cNvPr id="6" name="Picture 5">
            <a:extLst>
              <a:ext uri="{FF2B5EF4-FFF2-40B4-BE49-F238E27FC236}">
                <a16:creationId xmlns:a16="http://schemas.microsoft.com/office/drawing/2014/main" id="{B0EAC796-95E2-4368-9736-CD6E95288A42}"/>
              </a:ext>
            </a:extLst>
          </p:cNvPr>
          <p:cNvPicPr>
            <a:picLocks noChangeAspect="1"/>
          </p:cNvPicPr>
          <p:nvPr/>
        </p:nvPicPr>
        <p:blipFill>
          <a:blip r:embed="rId4"/>
          <a:stretch>
            <a:fillRect/>
          </a:stretch>
        </p:blipFill>
        <p:spPr>
          <a:xfrm>
            <a:off x="808623" y="1740211"/>
            <a:ext cx="810838" cy="3567008"/>
          </a:xfrm>
          <a:prstGeom prst="rect">
            <a:avLst/>
          </a:prstGeom>
        </p:spPr>
      </p:pic>
      <p:pic>
        <p:nvPicPr>
          <p:cNvPr id="7" name="Picture 6">
            <a:extLst>
              <a:ext uri="{FF2B5EF4-FFF2-40B4-BE49-F238E27FC236}">
                <a16:creationId xmlns:a16="http://schemas.microsoft.com/office/drawing/2014/main" id="{9ACAA161-1BE3-48F6-BE39-3E568B1F68DE}"/>
              </a:ext>
            </a:extLst>
          </p:cNvPr>
          <p:cNvPicPr>
            <a:picLocks noChangeAspect="1"/>
          </p:cNvPicPr>
          <p:nvPr/>
        </p:nvPicPr>
        <p:blipFill>
          <a:blip r:embed="rId5"/>
          <a:stretch>
            <a:fillRect/>
          </a:stretch>
        </p:blipFill>
        <p:spPr>
          <a:xfrm>
            <a:off x="806112" y="5307219"/>
            <a:ext cx="810838" cy="962713"/>
          </a:xfrm>
          <a:prstGeom prst="rect">
            <a:avLst/>
          </a:prstGeom>
        </p:spPr>
      </p:pic>
      <p:pic>
        <p:nvPicPr>
          <p:cNvPr id="10" name="Picture 9">
            <a:extLst>
              <a:ext uri="{FF2B5EF4-FFF2-40B4-BE49-F238E27FC236}">
                <a16:creationId xmlns:a16="http://schemas.microsoft.com/office/drawing/2014/main" id="{ABA2F1D8-C295-4D1B-99C7-101FCFF4E11D}"/>
              </a:ext>
            </a:extLst>
          </p:cNvPr>
          <p:cNvPicPr>
            <a:picLocks noChangeAspect="1"/>
          </p:cNvPicPr>
          <p:nvPr/>
        </p:nvPicPr>
        <p:blipFill>
          <a:blip r:embed="rId6"/>
          <a:stretch>
            <a:fillRect/>
          </a:stretch>
        </p:blipFill>
        <p:spPr>
          <a:xfrm>
            <a:off x="1598120" y="1740211"/>
            <a:ext cx="810838" cy="3567008"/>
          </a:xfrm>
          <a:prstGeom prst="rect">
            <a:avLst/>
          </a:prstGeom>
        </p:spPr>
      </p:pic>
      <p:pic>
        <p:nvPicPr>
          <p:cNvPr id="11" name="Picture 10">
            <a:extLst>
              <a:ext uri="{FF2B5EF4-FFF2-40B4-BE49-F238E27FC236}">
                <a16:creationId xmlns:a16="http://schemas.microsoft.com/office/drawing/2014/main" id="{E3C81494-F642-4FFE-90C3-C2FE241F00EA}"/>
              </a:ext>
            </a:extLst>
          </p:cNvPr>
          <p:cNvPicPr>
            <a:picLocks noChangeAspect="1"/>
          </p:cNvPicPr>
          <p:nvPr/>
        </p:nvPicPr>
        <p:blipFill>
          <a:blip r:embed="rId7"/>
          <a:stretch>
            <a:fillRect/>
          </a:stretch>
        </p:blipFill>
        <p:spPr>
          <a:xfrm>
            <a:off x="1615030" y="5287736"/>
            <a:ext cx="810839" cy="982196"/>
          </a:xfrm>
          <a:prstGeom prst="rect">
            <a:avLst/>
          </a:prstGeom>
        </p:spPr>
      </p:pic>
      <p:pic>
        <p:nvPicPr>
          <p:cNvPr id="15" name="Picture 14">
            <a:extLst>
              <a:ext uri="{FF2B5EF4-FFF2-40B4-BE49-F238E27FC236}">
                <a16:creationId xmlns:a16="http://schemas.microsoft.com/office/drawing/2014/main" id="{B845A60F-6952-4E95-9082-DB4A09DCAE6F}"/>
              </a:ext>
            </a:extLst>
          </p:cNvPr>
          <p:cNvPicPr>
            <a:picLocks noChangeAspect="1"/>
          </p:cNvPicPr>
          <p:nvPr/>
        </p:nvPicPr>
        <p:blipFill>
          <a:blip r:embed="rId8"/>
          <a:stretch>
            <a:fillRect/>
          </a:stretch>
        </p:blipFill>
        <p:spPr>
          <a:xfrm>
            <a:off x="2389831" y="1740211"/>
            <a:ext cx="806409" cy="3567008"/>
          </a:xfrm>
          <a:prstGeom prst="rect">
            <a:avLst/>
          </a:prstGeom>
        </p:spPr>
      </p:pic>
      <p:pic>
        <p:nvPicPr>
          <p:cNvPr id="17" name="Picture 16">
            <a:extLst>
              <a:ext uri="{FF2B5EF4-FFF2-40B4-BE49-F238E27FC236}">
                <a16:creationId xmlns:a16="http://schemas.microsoft.com/office/drawing/2014/main" id="{BCCFEC2A-038B-46F6-ACC3-8F4692AD83F9}"/>
              </a:ext>
            </a:extLst>
          </p:cNvPr>
          <p:cNvPicPr>
            <a:picLocks noChangeAspect="1"/>
          </p:cNvPicPr>
          <p:nvPr/>
        </p:nvPicPr>
        <p:blipFill>
          <a:blip r:embed="rId9"/>
          <a:stretch>
            <a:fillRect/>
          </a:stretch>
        </p:blipFill>
        <p:spPr>
          <a:xfrm>
            <a:off x="2389831" y="5287736"/>
            <a:ext cx="806409" cy="982196"/>
          </a:xfrm>
          <a:prstGeom prst="rect">
            <a:avLst/>
          </a:prstGeom>
        </p:spPr>
      </p:pic>
      <p:pic>
        <p:nvPicPr>
          <p:cNvPr id="19" name="Picture 18">
            <a:extLst>
              <a:ext uri="{FF2B5EF4-FFF2-40B4-BE49-F238E27FC236}">
                <a16:creationId xmlns:a16="http://schemas.microsoft.com/office/drawing/2014/main" id="{BDFB9199-8A7F-41F0-99EF-3D795030C5BE}"/>
              </a:ext>
            </a:extLst>
          </p:cNvPr>
          <p:cNvPicPr>
            <a:picLocks noChangeAspect="1"/>
          </p:cNvPicPr>
          <p:nvPr/>
        </p:nvPicPr>
        <p:blipFill>
          <a:blip r:embed="rId10"/>
          <a:stretch>
            <a:fillRect/>
          </a:stretch>
        </p:blipFill>
        <p:spPr>
          <a:xfrm>
            <a:off x="3155772" y="1740211"/>
            <a:ext cx="810838" cy="3567008"/>
          </a:xfrm>
          <a:prstGeom prst="rect">
            <a:avLst/>
          </a:prstGeom>
        </p:spPr>
      </p:pic>
      <p:pic>
        <p:nvPicPr>
          <p:cNvPr id="21" name="Picture 20">
            <a:extLst>
              <a:ext uri="{FF2B5EF4-FFF2-40B4-BE49-F238E27FC236}">
                <a16:creationId xmlns:a16="http://schemas.microsoft.com/office/drawing/2014/main" id="{AF6856C2-E6ED-4B0D-AFAE-C0B02FE9138D}"/>
              </a:ext>
            </a:extLst>
          </p:cNvPr>
          <p:cNvPicPr>
            <a:picLocks noChangeAspect="1"/>
          </p:cNvPicPr>
          <p:nvPr/>
        </p:nvPicPr>
        <p:blipFill>
          <a:blip r:embed="rId11"/>
          <a:stretch>
            <a:fillRect/>
          </a:stretch>
        </p:blipFill>
        <p:spPr>
          <a:xfrm>
            <a:off x="3172683" y="5287736"/>
            <a:ext cx="789497" cy="982196"/>
          </a:xfrm>
          <a:prstGeom prst="rect">
            <a:avLst/>
          </a:prstGeom>
        </p:spPr>
      </p:pic>
      <p:graphicFrame>
        <p:nvGraphicFramePr>
          <p:cNvPr id="4" name="Object 3">
            <a:extLst>
              <a:ext uri="{FF2B5EF4-FFF2-40B4-BE49-F238E27FC236}">
                <a16:creationId xmlns:a16="http://schemas.microsoft.com/office/drawing/2014/main" id="{ACACECA8-6992-474F-B262-7CA3530BAE28}"/>
              </a:ext>
            </a:extLst>
          </p:cNvPr>
          <p:cNvGraphicFramePr>
            <a:graphicFrameLocks noChangeAspect="1"/>
          </p:cNvGraphicFramePr>
          <p:nvPr>
            <p:extLst>
              <p:ext uri="{D42A27DB-BD31-4B8C-83A1-F6EECF244321}">
                <p14:modId xmlns:p14="http://schemas.microsoft.com/office/powerpoint/2010/main" val="1379577684"/>
              </p:ext>
            </p:extLst>
          </p:nvPr>
        </p:nvGraphicFramePr>
        <p:xfrm>
          <a:off x="5257800" y="2577592"/>
          <a:ext cx="1228725" cy="819150"/>
        </p:xfrm>
        <a:graphic>
          <a:graphicData uri="http://schemas.openxmlformats.org/presentationml/2006/ole">
            <mc:AlternateContent xmlns:mc="http://schemas.openxmlformats.org/markup-compatibility/2006">
              <mc:Choice xmlns:v="urn:schemas-microsoft-com:vml" Requires="v">
                <p:oleObj spid="_x0000_s4108" name="Worksheet" r:id="rId12" imgW="1228619" imgH="819021" progId="Excel.Sheet.12">
                  <p:embed/>
                </p:oleObj>
              </mc:Choice>
              <mc:Fallback>
                <p:oleObj name="Worksheet" r:id="rId12" imgW="1228619" imgH="819021" progId="Excel.Sheet.12">
                  <p:embed/>
                  <p:pic>
                    <p:nvPicPr>
                      <p:cNvPr id="0" name=""/>
                      <p:cNvPicPr/>
                      <p:nvPr/>
                    </p:nvPicPr>
                    <p:blipFill>
                      <a:blip r:embed="rId13"/>
                      <a:stretch>
                        <a:fillRect/>
                      </a:stretch>
                    </p:blipFill>
                    <p:spPr>
                      <a:xfrm>
                        <a:off x="5257800" y="2577592"/>
                        <a:ext cx="1228725" cy="819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AC339DB-99A8-43E8-9FFC-B0FAA5933814}"/>
              </a:ext>
            </a:extLst>
          </p:cNvPr>
          <p:cNvGraphicFramePr>
            <a:graphicFrameLocks noChangeAspect="1"/>
          </p:cNvGraphicFramePr>
          <p:nvPr>
            <p:extLst>
              <p:ext uri="{D42A27DB-BD31-4B8C-83A1-F6EECF244321}">
                <p14:modId xmlns:p14="http://schemas.microsoft.com/office/powerpoint/2010/main" val="1681373377"/>
              </p:ext>
            </p:extLst>
          </p:nvPr>
        </p:nvGraphicFramePr>
        <p:xfrm>
          <a:off x="4445213" y="2714450"/>
          <a:ext cx="810839" cy="682292"/>
        </p:xfrm>
        <a:graphic>
          <a:graphicData uri="http://schemas.openxmlformats.org/presentationml/2006/ole">
            <mc:AlternateContent xmlns:mc="http://schemas.openxmlformats.org/markup-compatibility/2006">
              <mc:Choice xmlns:v="urn:schemas-microsoft-com:vml" Requires="v">
                <p:oleObj spid="_x0000_s4109" name="Worksheet" r:id="rId14" imgW="780941" imgH="657109" progId="Excel.Sheet.12">
                  <p:embed/>
                </p:oleObj>
              </mc:Choice>
              <mc:Fallback>
                <p:oleObj name="Worksheet" r:id="rId14" imgW="780941" imgH="657109" progId="Excel.Sheet.12">
                  <p:embed/>
                  <p:pic>
                    <p:nvPicPr>
                      <p:cNvPr id="0" name=""/>
                      <p:cNvPicPr/>
                      <p:nvPr/>
                    </p:nvPicPr>
                    <p:blipFill>
                      <a:blip r:embed="rId15"/>
                      <a:stretch>
                        <a:fillRect/>
                      </a:stretch>
                    </p:blipFill>
                    <p:spPr>
                      <a:xfrm>
                        <a:off x="4445213" y="2714450"/>
                        <a:ext cx="810839" cy="682292"/>
                      </a:xfrm>
                      <a:prstGeom prst="rect">
                        <a:avLst/>
                      </a:prstGeom>
                    </p:spPr>
                  </p:pic>
                </p:oleObj>
              </mc:Fallback>
            </mc:AlternateContent>
          </a:graphicData>
        </a:graphic>
      </p:graphicFrame>
    </p:spTree>
    <p:extLst>
      <p:ext uri="{BB962C8B-B14F-4D97-AF65-F5344CB8AC3E}">
        <p14:creationId xmlns:p14="http://schemas.microsoft.com/office/powerpoint/2010/main" val="337186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1F8F-B70D-4670-A207-BB5BB8D1F29D}"/>
              </a:ext>
            </a:extLst>
          </p:cNvPr>
          <p:cNvSpPr>
            <a:spLocks noGrp="1"/>
          </p:cNvSpPr>
          <p:nvPr>
            <p:ph type="title"/>
          </p:nvPr>
        </p:nvSpPr>
        <p:spPr>
          <a:xfrm>
            <a:off x="0" y="0"/>
            <a:ext cx="10515600" cy="1325563"/>
          </a:xfrm>
        </p:spPr>
        <p:txBody>
          <a:bodyPr/>
          <a:lstStyle/>
          <a:p>
            <a:r>
              <a:rPr lang="en-US" dirty="0"/>
              <a:t>On Threads Results</a:t>
            </a:r>
          </a:p>
        </p:txBody>
      </p:sp>
      <p:pic>
        <p:nvPicPr>
          <p:cNvPr id="4" name="Picture 3">
            <a:extLst>
              <a:ext uri="{FF2B5EF4-FFF2-40B4-BE49-F238E27FC236}">
                <a16:creationId xmlns:a16="http://schemas.microsoft.com/office/drawing/2014/main" id="{DF0D10D5-D38F-4A5D-9F26-B070B5AC14B6}"/>
              </a:ext>
            </a:extLst>
          </p:cNvPr>
          <p:cNvPicPr>
            <a:picLocks noChangeAspect="1"/>
          </p:cNvPicPr>
          <p:nvPr/>
        </p:nvPicPr>
        <p:blipFill>
          <a:blip r:embed="rId3"/>
          <a:stretch>
            <a:fillRect/>
          </a:stretch>
        </p:blipFill>
        <p:spPr>
          <a:xfrm>
            <a:off x="0" y="2179123"/>
            <a:ext cx="810838" cy="4529721"/>
          </a:xfrm>
          <a:prstGeom prst="rect">
            <a:avLst/>
          </a:prstGeom>
        </p:spPr>
      </p:pic>
      <p:pic>
        <p:nvPicPr>
          <p:cNvPr id="3" name="Picture 2">
            <a:extLst>
              <a:ext uri="{FF2B5EF4-FFF2-40B4-BE49-F238E27FC236}">
                <a16:creationId xmlns:a16="http://schemas.microsoft.com/office/drawing/2014/main" id="{71D0A1BA-1B36-4B9A-96B6-8C14164C993A}"/>
              </a:ext>
            </a:extLst>
          </p:cNvPr>
          <p:cNvPicPr>
            <a:picLocks noChangeAspect="1"/>
          </p:cNvPicPr>
          <p:nvPr/>
        </p:nvPicPr>
        <p:blipFill>
          <a:blip r:embed="rId4"/>
          <a:stretch>
            <a:fillRect/>
          </a:stretch>
        </p:blipFill>
        <p:spPr>
          <a:xfrm>
            <a:off x="1621676" y="2168257"/>
            <a:ext cx="809803" cy="3562456"/>
          </a:xfrm>
          <a:prstGeom prst="rect">
            <a:avLst/>
          </a:prstGeom>
        </p:spPr>
      </p:pic>
      <p:pic>
        <p:nvPicPr>
          <p:cNvPr id="7" name="Picture 6">
            <a:extLst>
              <a:ext uri="{FF2B5EF4-FFF2-40B4-BE49-F238E27FC236}">
                <a16:creationId xmlns:a16="http://schemas.microsoft.com/office/drawing/2014/main" id="{895CC1EE-3DC4-4800-8B70-77674BC4B4C7}"/>
              </a:ext>
            </a:extLst>
          </p:cNvPr>
          <p:cNvPicPr>
            <a:picLocks noChangeAspect="1"/>
          </p:cNvPicPr>
          <p:nvPr/>
        </p:nvPicPr>
        <p:blipFill>
          <a:blip r:embed="rId5"/>
          <a:stretch>
            <a:fillRect/>
          </a:stretch>
        </p:blipFill>
        <p:spPr>
          <a:xfrm>
            <a:off x="1629122" y="5712458"/>
            <a:ext cx="808606" cy="931433"/>
          </a:xfrm>
          <a:prstGeom prst="rect">
            <a:avLst/>
          </a:prstGeom>
        </p:spPr>
      </p:pic>
      <p:pic>
        <p:nvPicPr>
          <p:cNvPr id="8" name="Picture 7">
            <a:extLst>
              <a:ext uri="{FF2B5EF4-FFF2-40B4-BE49-F238E27FC236}">
                <a16:creationId xmlns:a16="http://schemas.microsoft.com/office/drawing/2014/main" id="{5CEDB11F-B131-4AB8-9597-8C8B11FCD52E}"/>
              </a:ext>
            </a:extLst>
          </p:cNvPr>
          <p:cNvPicPr>
            <a:picLocks noChangeAspect="1"/>
          </p:cNvPicPr>
          <p:nvPr/>
        </p:nvPicPr>
        <p:blipFill>
          <a:blip r:embed="rId6"/>
          <a:stretch>
            <a:fillRect/>
          </a:stretch>
        </p:blipFill>
        <p:spPr>
          <a:xfrm>
            <a:off x="2431479" y="2179123"/>
            <a:ext cx="808873" cy="3562456"/>
          </a:xfrm>
          <a:prstGeom prst="rect">
            <a:avLst/>
          </a:prstGeom>
        </p:spPr>
      </p:pic>
      <p:pic>
        <p:nvPicPr>
          <p:cNvPr id="13" name="Picture 12">
            <a:extLst>
              <a:ext uri="{FF2B5EF4-FFF2-40B4-BE49-F238E27FC236}">
                <a16:creationId xmlns:a16="http://schemas.microsoft.com/office/drawing/2014/main" id="{05351989-AA75-4461-AADF-0838E9A2C1A0}"/>
              </a:ext>
            </a:extLst>
          </p:cNvPr>
          <p:cNvPicPr>
            <a:picLocks noChangeAspect="1"/>
          </p:cNvPicPr>
          <p:nvPr/>
        </p:nvPicPr>
        <p:blipFill>
          <a:blip r:embed="rId7"/>
          <a:stretch>
            <a:fillRect/>
          </a:stretch>
        </p:blipFill>
        <p:spPr>
          <a:xfrm>
            <a:off x="2437728" y="5726764"/>
            <a:ext cx="831171" cy="934187"/>
          </a:xfrm>
          <a:prstGeom prst="rect">
            <a:avLst/>
          </a:prstGeom>
        </p:spPr>
      </p:pic>
      <p:pic>
        <p:nvPicPr>
          <p:cNvPr id="14" name="Picture 13">
            <a:extLst>
              <a:ext uri="{FF2B5EF4-FFF2-40B4-BE49-F238E27FC236}">
                <a16:creationId xmlns:a16="http://schemas.microsoft.com/office/drawing/2014/main" id="{3BC60F93-57F4-4C3F-A072-6DA69CCD0C2B}"/>
              </a:ext>
            </a:extLst>
          </p:cNvPr>
          <p:cNvPicPr>
            <a:picLocks noChangeAspect="1"/>
          </p:cNvPicPr>
          <p:nvPr/>
        </p:nvPicPr>
        <p:blipFill>
          <a:blip r:embed="rId8"/>
          <a:stretch>
            <a:fillRect/>
          </a:stretch>
        </p:blipFill>
        <p:spPr>
          <a:xfrm>
            <a:off x="3240352" y="2179123"/>
            <a:ext cx="809803" cy="3562456"/>
          </a:xfrm>
          <a:prstGeom prst="rect">
            <a:avLst/>
          </a:prstGeom>
        </p:spPr>
      </p:pic>
      <p:pic>
        <p:nvPicPr>
          <p:cNvPr id="16" name="Picture 15">
            <a:extLst>
              <a:ext uri="{FF2B5EF4-FFF2-40B4-BE49-F238E27FC236}">
                <a16:creationId xmlns:a16="http://schemas.microsoft.com/office/drawing/2014/main" id="{3EBA6794-D3FA-4BBF-9E24-915FF40AC7FD}"/>
              </a:ext>
            </a:extLst>
          </p:cNvPr>
          <p:cNvPicPr>
            <a:picLocks noChangeAspect="1"/>
          </p:cNvPicPr>
          <p:nvPr/>
        </p:nvPicPr>
        <p:blipFill>
          <a:blip r:embed="rId9"/>
          <a:stretch>
            <a:fillRect/>
          </a:stretch>
        </p:blipFill>
        <p:spPr>
          <a:xfrm>
            <a:off x="3237853" y="5726765"/>
            <a:ext cx="821296" cy="946051"/>
          </a:xfrm>
          <a:prstGeom prst="rect">
            <a:avLst/>
          </a:prstGeom>
        </p:spPr>
      </p:pic>
      <p:pic>
        <p:nvPicPr>
          <p:cNvPr id="18" name="Picture 17">
            <a:extLst>
              <a:ext uri="{FF2B5EF4-FFF2-40B4-BE49-F238E27FC236}">
                <a16:creationId xmlns:a16="http://schemas.microsoft.com/office/drawing/2014/main" id="{45288EFC-5570-429F-9C19-2B3A721BF103}"/>
              </a:ext>
            </a:extLst>
          </p:cNvPr>
          <p:cNvPicPr>
            <a:picLocks noChangeAspect="1"/>
          </p:cNvPicPr>
          <p:nvPr/>
        </p:nvPicPr>
        <p:blipFill>
          <a:blip r:embed="rId10"/>
          <a:stretch>
            <a:fillRect/>
          </a:stretch>
        </p:blipFill>
        <p:spPr>
          <a:xfrm>
            <a:off x="4032790" y="2179122"/>
            <a:ext cx="809804" cy="3562458"/>
          </a:xfrm>
          <a:prstGeom prst="rect">
            <a:avLst/>
          </a:prstGeom>
        </p:spPr>
      </p:pic>
      <p:pic>
        <p:nvPicPr>
          <p:cNvPr id="21" name="Picture 20">
            <a:extLst>
              <a:ext uri="{FF2B5EF4-FFF2-40B4-BE49-F238E27FC236}">
                <a16:creationId xmlns:a16="http://schemas.microsoft.com/office/drawing/2014/main" id="{531E67BF-2B38-4B5A-B017-490E04B5FA04}"/>
              </a:ext>
            </a:extLst>
          </p:cNvPr>
          <p:cNvPicPr>
            <a:picLocks noChangeAspect="1"/>
          </p:cNvPicPr>
          <p:nvPr/>
        </p:nvPicPr>
        <p:blipFill>
          <a:blip r:embed="rId11"/>
          <a:stretch>
            <a:fillRect/>
          </a:stretch>
        </p:blipFill>
        <p:spPr>
          <a:xfrm>
            <a:off x="4041784" y="5730713"/>
            <a:ext cx="799880" cy="921382"/>
          </a:xfrm>
          <a:prstGeom prst="rect">
            <a:avLst/>
          </a:prstGeom>
        </p:spPr>
      </p:pic>
      <p:pic>
        <p:nvPicPr>
          <p:cNvPr id="22" name="Picture 21">
            <a:extLst>
              <a:ext uri="{FF2B5EF4-FFF2-40B4-BE49-F238E27FC236}">
                <a16:creationId xmlns:a16="http://schemas.microsoft.com/office/drawing/2014/main" id="{F907FC12-715D-4396-99AD-C0C6C992DDEB}"/>
              </a:ext>
            </a:extLst>
          </p:cNvPr>
          <p:cNvPicPr>
            <a:picLocks noChangeAspect="1"/>
          </p:cNvPicPr>
          <p:nvPr/>
        </p:nvPicPr>
        <p:blipFill>
          <a:blip r:embed="rId12"/>
          <a:stretch>
            <a:fillRect/>
          </a:stretch>
        </p:blipFill>
        <p:spPr>
          <a:xfrm>
            <a:off x="810838" y="2179123"/>
            <a:ext cx="810838" cy="3567008"/>
          </a:xfrm>
          <a:prstGeom prst="rect">
            <a:avLst/>
          </a:prstGeom>
        </p:spPr>
      </p:pic>
      <p:pic>
        <p:nvPicPr>
          <p:cNvPr id="23" name="Picture 22">
            <a:extLst>
              <a:ext uri="{FF2B5EF4-FFF2-40B4-BE49-F238E27FC236}">
                <a16:creationId xmlns:a16="http://schemas.microsoft.com/office/drawing/2014/main" id="{DB2A1E17-8E28-4FDF-8D48-88C45A9A02C9}"/>
              </a:ext>
            </a:extLst>
          </p:cNvPr>
          <p:cNvPicPr>
            <a:picLocks noChangeAspect="1"/>
          </p:cNvPicPr>
          <p:nvPr/>
        </p:nvPicPr>
        <p:blipFill>
          <a:blip r:embed="rId13"/>
          <a:stretch>
            <a:fillRect/>
          </a:stretch>
        </p:blipFill>
        <p:spPr>
          <a:xfrm>
            <a:off x="801844" y="5712457"/>
            <a:ext cx="826081" cy="951563"/>
          </a:xfrm>
          <a:prstGeom prst="rect">
            <a:avLst/>
          </a:prstGeom>
        </p:spPr>
      </p:pic>
      <p:graphicFrame>
        <p:nvGraphicFramePr>
          <p:cNvPr id="31" name="Object 30">
            <a:extLst>
              <a:ext uri="{FF2B5EF4-FFF2-40B4-BE49-F238E27FC236}">
                <a16:creationId xmlns:a16="http://schemas.microsoft.com/office/drawing/2014/main" id="{FCEB9DD0-EB5E-40D9-88A5-288BA45F9D09}"/>
              </a:ext>
            </a:extLst>
          </p:cNvPr>
          <p:cNvGraphicFramePr>
            <a:graphicFrameLocks noChangeAspect="1"/>
          </p:cNvGraphicFramePr>
          <p:nvPr>
            <p:extLst>
              <p:ext uri="{D42A27DB-BD31-4B8C-83A1-F6EECF244321}">
                <p14:modId xmlns:p14="http://schemas.microsoft.com/office/powerpoint/2010/main" val="2774724457"/>
              </p:ext>
            </p:extLst>
          </p:nvPr>
        </p:nvGraphicFramePr>
        <p:xfrm>
          <a:off x="5705475" y="3098800"/>
          <a:ext cx="781050" cy="657225"/>
        </p:xfrm>
        <a:graphic>
          <a:graphicData uri="http://schemas.openxmlformats.org/presentationml/2006/ole">
            <mc:AlternateContent xmlns:mc="http://schemas.openxmlformats.org/markup-compatibility/2006">
              <mc:Choice xmlns:v="urn:schemas-microsoft-com:vml" Requires="v">
                <p:oleObj spid="_x0000_s5137" name="Worksheet" r:id="rId14" imgW="780941" imgH="657109" progId="Excel.Sheet.12">
                  <p:embed/>
                </p:oleObj>
              </mc:Choice>
              <mc:Fallback>
                <p:oleObj name="Worksheet" r:id="rId14" imgW="780941" imgH="657109" progId="Excel.Sheet.12">
                  <p:embed/>
                  <p:pic>
                    <p:nvPicPr>
                      <p:cNvPr id="0" name=""/>
                      <p:cNvPicPr/>
                      <p:nvPr/>
                    </p:nvPicPr>
                    <p:blipFill>
                      <a:blip r:embed="rId15"/>
                      <a:stretch>
                        <a:fillRect/>
                      </a:stretch>
                    </p:blipFill>
                    <p:spPr>
                      <a:xfrm>
                        <a:off x="5705475" y="3098800"/>
                        <a:ext cx="781050" cy="65722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0E187E74-DA53-4603-8F8B-DB73F3E8E18D}"/>
              </a:ext>
            </a:extLst>
          </p:cNvPr>
          <p:cNvGraphicFramePr>
            <a:graphicFrameLocks noChangeAspect="1"/>
          </p:cNvGraphicFramePr>
          <p:nvPr>
            <p:extLst>
              <p:ext uri="{D42A27DB-BD31-4B8C-83A1-F6EECF244321}">
                <p14:modId xmlns:p14="http://schemas.microsoft.com/office/powerpoint/2010/main" val="2738199527"/>
              </p:ext>
            </p:extLst>
          </p:nvPr>
        </p:nvGraphicFramePr>
        <p:xfrm>
          <a:off x="6486525" y="3098799"/>
          <a:ext cx="1228725" cy="657225"/>
        </p:xfrm>
        <a:graphic>
          <a:graphicData uri="http://schemas.openxmlformats.org/presentationml/2006/ole">
            <mc:AlternateContent xmlns:mc="http://schemas.openxmlformats.org/markup-compatibility/2006">
              <mc:Choice xmlns:v="urn:schemas-microsoft-com:vml" Requires="v">
                <p:oleObj spid="_x0000_s5138" name="Worksheet" r:id="rId16" imgW="1228619" imgH="657109" progId="Excel.Sheet.12">
                  <p:embed/>
                </p:oleObj>
              </mc:Choice>
              <mc:Fallback>
                <p:oleObj name="Worksheet" r:id="rId16" imgW="1228619" imgH="657109" progId="Excel.Sheet.12">
                  <p:embed/>
                  <p:pic>
                    <p:nvPicPr>
                      <p:cNvPr id="0" name=""/>
                      <p:cNvPicPr/>
                      <p:nvPr/>
                    </p:nvPicPr>
                    <p:blipFill>
                      <a:blip r:embed="rId17"/>
                      <a:stretch>
                        <a:fillRect/>
                      </a:stretch>
                    </p:blipFill>
                    <p:spPr>
                      <a:xfrm>
                        <a:off x="6486525" y="3098799"/>
                        <a:ext cx="1228725" cy="65722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F87118D6-D89C-478E-9ED7-1B12C9711074}"/>
              </a:ext>
            </a:extLst>
          </p:cNvPr>
          <p:cNvGraphicFramePr>
            <a:graphicFrameLocks noChangeAspect="1"/>
          </p:cNvGraphicFramePr>
          <p:nvPr>
            <p:extLst>
              <p:ext uri="{D42A27DB-BD31-4B8C-83A1-F6EECF244321}">
                <p14:modId xmlns:p14="http://schemas.microsoft.com/office/powerpoint/2010/main" val="2388840326"/>
              </p:ext>
            </p:extLst>
          </p:nvPr>
        </p:nvGraphicFramePr>
        <p:xfrm>
          <a:off x="6486524" y="2927349"/>
          <a:ext cx="1228725" cy="171450"/>
        </p:xfrm>
        <a:graphic>
          <a:graphicData uri="http://schemas.openxmlformats.org/presentationml/2006/ole">
            <mc:AlternateContent xmlns:mc="http://schemas.openxmlformats.org/markup-compatibility/2006">
              <mc:Choice xmlns:v="urn:schemas-microsoft-com:vml" Requires="v">
                <p:oleObj spid="_x0000_s5139" name="Worksheet" r:id="rId18" imgW="1228619" imgH="171373" progId="Excel.Sheet.12">
                  <p:embed/>
                </p:oleObj>
              </mc:Choice>
              <mc:Fallback>
                <p:oleObj name="Worksheet" r:id="rId18" imgW="1228619" imgH="171373" progId="Excel.Sheet.12">
                  <p:embed/>
                  <p:pic>
                    <p:nvPicPr>
                      <p:cNvPr id="0" name=""/>
                      <p:cNvPicPr/>
                      <p:nvPr/>
                    </p:nvPicPr>
                    <p:blipFill>
                      <a:blip r:embed="rId19"/>
                      <a:stretch>
                        <a:fillRect/>
                      </a:stretch>
                    </p:blipFill>
                    <p:spPr>
                      <a:xfrm>
                        <a:off x="6486524" y="2927349"/>
                        <a:ext cx="1228725" cy="171450"/>
                      </a:xfrm>
                      <a:prstGeom prst="rect">
                        <a:avLst/>
                      </a:prstGeom>
                    </p:spPr>
                  </p:pic>
                </p:oleObj>
              </mc:Fallback>
            </mc:AlternateContent>
          </a:graphicData>
        </a:graphic>
      </p:graphicFrame>
    </p:spTree>
    <p:extLst>
      <p:ext uri="{BB962C8B-B14F-4D97-AF65-F5344CB8AC3E}">
        <p14:creationId xmlns:p14="http://schemas.microsoft.com/office/powerpoint/2010/main" val="223793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A7BE-F162-4819-8FA8-6ACE6ACB0FEB}"/>
              </a:ext>
            </a:extLst>
          </p:cNvPr>
          <p:cNvSpPr>
            <a:spLocks noGrp="1"/>
          </p:cNvSpPr>
          <p:nvPr>
            <p:ph type="title"/>
          </p:nvPr>
        </p:nvSpPr>
        <p:spPr>
          <a:xfrm>
            <a:off x="0" y="1"/>
            <a:ext cx="10515600" cy="722376"/>
          </a:xfrm>
        </p:spPr>
        <p:txBody>
          <a:bodyPr/>
          <a:lstStyle/>
          <a:p>
            <a:r>
              <a:rPr lang="en-US" dirty="0"/>
              <a:t>M-5 Bore 3</a:t>
            </a:r>
          </a:p>
        </p:txBody>
      </p:sp>
      <p:pic>
        <p:nvPicPr>
          <p:cNvPr id="3" name="Picture 2">
            <a:extLst>
              <a:ext uri="{FF2B5EF4-FFF2-40B4-BE49-F238E27FC236}">
                <a16:creationId xmlns:a16="http://schemas.microsoft.com/office/drawing/2014/main" id="{C0F3BEE7-2D83-4781-A9A3-97C22090E513}"/>
              </a:ext>
            </a:extLst>
          </p:cNvPr>
          <p:cNvPicPr>
            <a:picLocks noChangeAspect="1"/>
          </p:cNvPicPr>
          <p:nvPr/>
        </p:nvPicPr>
        <p:blipFill>
          <a:blip r:embed="rId3"/>
          <a:stretch>
            <a:fillRect/>
          </a:stretch>
        </p:blipFill>
        <p:spPr>
          <a:xfrm>
            <a:off x="0" y="722377"/>
            <a:ext cx="3261643" cy="4548010"/>
          </a:xfrm>
          <a:prstGeom prst="rect">
            <a:avLst/>
          </a:prstGeom>
        </p:spPr>
      </p:pic>
      <p:pic>
        <p:nvPicPr>
          <p:cNvPr id="5" name="Picture 4">
            <a:extLst>
              <a:ext uri="{FF2B5EF4-FFF2-40B4-BE49-F238E27FC236}">
                <a16:creationId xmlns:a16="http://schemas.microsoft.com/office/drawing/2014/main" id="{92E47977-23B3-4E24-AC11-F9A11508913A}"/>
              </a:ext>
            </a:extLst>
          </p:cNvPr>
          <p:cNvPicPr>
            <a:picLocks noChangeAspect="1"/>
          </p:cNvPicPr>
          <p:nvPr/>
        </p:nvPicPr>
        <p:blipFill>
          <a:blip r:embed="rId4"/>
          <a:stretch>
            <a:fillRect/>
          </a:stretch>
        </p:blipFill>
        <p:spPr>
          <a:xfrm>
            <a:off x="7914154" y="347318"/>
            <a:ext cx="4264152" cy="3098477"/>
          </a:xfrm>
          <a:prstGeom prst="rect">
            <a:avLst/>
          </a:prstGeom>
        </p:spPr>
      </p:pic>
      <p:pic>
        <p:nvPicPr>
          <p:cNvPr id="6" name="Picture 5">
            <a:extLst>
              <a:ext uri="{FF2B5EF4-FFF2-40B4-BE49-F238E27FC236}">
                <a16:creationId xmlns:a16="http://schemas.microsoft.com/office/drawing/2014/main" id="{CF0C79D9-FF5E-45E0-9570-91C10BE14ECB}"/>
              </a:ext>
            </a:extLst>
          </p:cNvPr>
          <p:cNvPicPr>
            <a:picLocks noChangeAspect="1"/>
          </p:cNvPicPr>
          <p:nvPr/>
        </p:nvPicPr>
        <p:blipFill>
          <a:blip r:embed="rId5"/>
          <a:stretch>
            <a:fillRect/>
          </a:stretch>
        </p:blipFill>
        <p:spPr>
          <a:xfrm>
            <a:off x="7751093" y="3467376"/>
            <a:ext cx="4427213" cy="3216963"/>
          </a:xfrm>
          <a:prstGeom prst="rect">
            <a:avLst/>
          </a:prstGeom>
        </p:spPr>
      </p:pic>
      <p:pic>
        <p:nvPicPr>
          <p:cNvPr id="7" name="Picture 6">
            <a:extLst>
              <a:ext uri="{FF2B5EF4-FFF2-40B4-BE49-F238E27FC236}">
                <a16:creationId xmlns:a16="http://schemas.microsoft.com/office/drawing/2014/main" id="{C1770500-C98D-495C-B8FD-C8C57340EEA8}"/>
              </a:ext>
            </a:extLst>
          </p:cNvPr>
          <p:cNvPicPr>
            <a:picLocks noChangeAspect="1"/>
          </p:cNvPicPr>
          <p:nvPr/>
        </p:nvPicPr>
        <p:blipFill>
          <a:blip r:embed="rId6"/>
          <a:stretch>
            <a:fillRect/>
          </a:stretch>
        </p:blipFill>
        <p:spPr>
          <a:xfrm>
            <a:off x="3261643" y="3467376"/>
            <a:ext cx="4666205" cy="3390623"/>
          </a:xfrm>
          <a:prstGeom prst="rect">
            <a:avLst/>
          </a:prstGeom>
        </p:spPr>
      </p:pic>
      <p:graphicFrame>
        <p:nvGraphicFramePr>
          <p:cNvPr id="9" name="Object 8">
            <a:extLst>
              <a:ext uri="{FF2B5EF4-FFF2-40B4-BE49-F238E27FC236}">
                <a16:creationId xmlns:a16="http://schemas.microsoft.com/office/drawing/2014/main" id="{7123C572-F861-40F0-93F4-2B13465DB32A}"/>
              </a:ext>
            </a:extLst>
          </p:cNvPr>
          <p:cNvGraphicFramePr>
            <a:graphicFrameLocks noChangeAspect="1"/>
          </p:cNvGraphicFramePr>
          <p:nvPr>
            <p:extLst>
              <p:ext uri="{D42A27DB-BD31-4B8C-83A1-F6EECF244321}">
                <p14:modId xmlns:p14="http://schemas.microsoft.com/office/powerpoint/2010/main" val="2736794514"/>
              </p:ext>
            </p:extLst>
          </p:nvPr>
        </p:nvGraphicFramePr>
        <p:xfrm>
          <a:off x="5257800" y="2771775"/>
          <a:ext cx="2609850" cy="657225"/>
        </p:xfrm>
        <a:graphic>
          <a:graphicData uri="http://schemas.openxmlformats.org/presentationml/2006/ole">
            <mc:AlternateContent xmlns:mc="http://schemas.openxmlformats.org/markup-compatibility/2006">
              <mc:Choice xmlns:v="urn:schemas-microsoft-com:vml" Requires="v">
                <p:oleObj spid="_x0000_s1031" name="Worksheet" r:id="rId7" imgW="2609972" imgH="657109" progId="Excel.Sheet.12">
                  <p:embed/>
                </p:oleObj>
              </mc:Choice>
              <mc:Fallback>
                <p:oleObj name="Worksheet" r:id="rId7" imgW="2609972" imgH="657109" progId="Excel.Sheet.12">
                  <p:embed/>
                  <p:pic>
                    <p:nvPicPr>
                      <p:cNvPr id="0" name=""/>
                      <p:cNvPicPr/>
                      <p:nvPr/>
                    </p:nvPicPr>
                    <p:blipFill>
                      <a:blip r:embed="rId8"/>
                      <a:stretch>
                        <a:fillRect/>
                      </a:stretch>
                    </p:blipFill>
                    <p:spPr>
                      <a:xfrm>
                        <a:off x="5257800" y="2771775"/>
                        <a:ext cx="2609850" cy="6572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94CA4A79-4EF3-4885-B8ED-BB99BFAB4642}"/>
              </a:ext>
            </a:extLst>
          </p:cNvPr>
          <p:cNvSpPr txBox="1"/>
          <p:nvPr/>
        </p:nvSpPr>
        <p:spPr>
          <a:xfrm>
            <a:off x="3392424" y="546746"/>
            <a:ext cx="3983765" cy="1200329"/>
          </a:xfrm>
          <a:prstGeom prst="rect">
            <a:avLst/>
          </a:prstGeom>
          <a:noFill/>
        </p:spPr>
        <p:txBody>
          <a:bodyPr wrap="square" rtlCol="0">
            <a:spAutoFit/>
          </a:bodyPr>
          <a:lstStyle/>
          <a:p>
            <a:r>
              <a:rPr lang="en-US" dirty="0"/>
              <a:t>Here are the results from just bore 3.  Measuring on threads resulted in the lowest range and STD.DEV and as well as the highest CPK.</a:t>
            </a:r>
          </a:p>
        </p:txBody>
      </p:sp>
    </p:spTree>
    <p:extLst>
      <p:ext uri="{BB962C8B-B14F-4D97-AF65-F5344CB8AC3E}">
        <p14:creationId xmlns:p14="http://schemas.microsoft.com/office/powerpoint/2010/main" val="1374549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TotalTime>
  <Words>408</Words>
  <Application>Microsoft Office PowerPoint</Application>
  <PresentationFormat>Widescreen</PresentationFormat>
  <Paragraphs>30</Paragraphs>
  <Slides>11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Worksheet</vt:lpstr>
      <vt:lpstr>Audi Compressor Housing  Threads vs Plugs Position Study </vt:lpstr>
      <vt:lpstr>Background</vt:lpstr>
      <vt:lpstr>Set up</vt:lpstr>
      <vt:lpstr>Set up Cont.</vt:lpstr>
      <vt:lpstr>Predictions</vt:lpstr>
      <vt:lpstr>Solid Plugs Results</vt:lpstr>
      <vt:lpstr>Flex Plugs Results</vt:lpstr>
      <vt:lpstr>On Threads Results</vt:lpstr>
      <vt:lpstr>M-5 Bore 3</vt:lpstr>
      <vt:lpstr>M-5 Bore 4</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25622 Audi Compressor Housing  Threads vs Plugs Position Study </dc:title>
  <dc:creator>Chad Watton</dc:creator>
  <cp:lastModifiedBy>Chad Watton</cp:lastModifiedBy>
  <cp:revision>37</cp:revision>
  <dcterms:created xsi:type="dcterms:W3CDTF">2018-11-19T18:45:22Z</dcterms:created>
  <dcterms:modified xsi:type="dcterms:W3CDTF">2019-07-25T19:24:33Z</dcterms:modified>
</cp:coreProperties>
</file>