
<file path=[Content_Types].xml><?xml version="1.0" encoding="utf-8"?>
<Types xmlns="http://schemas.openxmlformats.org/package/2006/content-types">
  <Default Extension="png" ContentType="image/png"/>
  <Default Extension="bmp" ContentType="image/bmp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25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1" r:id="rId9"/>
  </p:sldIdLst>
  <p:sldSz cx="9144000" cy="6858000" type="screen4x3"/>
  <p:notesSz cx="6797675" cy="9926638"/>
  <p:custDataLst>
    <p:tags r:id="rId12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0">
          <p15:clr>
            <a:srgbClr val="A4A3A4"/>
          </p15:clr>
        </p15:guide>
        <p15:guide id="2" orient="horz" pos="3894">
          <p15:clr>
            <a:srgbClr val="A4A3A4"/>
          </p15:clr>
        </p15:guide>
        <p15:guide id="3" pos="2838">
          <p15:clr>
            <a:srgbClr val="A4A3A4"/>
          </p15:clr>
        </p15:guide>
        <p15:guide id="4" pos="5472">
          <p15:clr>
            <a:srgbClr val="A4A3A4"/>
          </p15:clr>
        </p15:guide>
        <p15:guide id="5" pos="2934">
          <p15:clr>
            <a:srgbClr val="A4A3A4"/>
          </p15:clr>
        </p15:guide>
        <p15:guide id="6" pos="3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BD0"/>
    <a:srgbClr val="3C8A2E"/>
    <a:srgbClr val="E1FF32"/>
    <a:srgbClr val="DEDE4C"/>
    <a:srgbClr val="FECB00"/>
    <a:srgbClr val="EC6500"/>
    <a:srgbClr val="FF1A00"/>
    <a:srgbClr val="A70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500" autoAdjust="0"/>
  </p:normalViewPr>
  <p:slideViewPr>
    <p:cSldViewPr snapToGrid="0" snapToObjects="1">
      <p:cViewPr varScale="1">
        <p:scale>
          <a:sx n="95" d="100"/>
          <a:sy n="95" d="100"/>
        </p:scale>
        <p:origin x="678" y="90"/>
      </p:cViewPr>
      <p:guideLst>
        <p:guide orient="horz" pos="1080"/>
        <p:guide orient="horz" pos="3894"/>
        <p:guide pos="2838"/>
        <p:guide pos="5472"/>
        <p:guide pos="2934"/>
        <p:guide pos="3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A9898B0-6137-45D6-B543-4A674D639E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05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7EBB81-5D7D-4823-A86E-36E7070DFA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42427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65A4BA-068E-4B43-ADED-2BB1B052D61A}" type="slidenum">
              <a:rPr lang="de-DE"/>
              <a:pPr/>
              <a:t>8</a:t>
            </a:fld>
            <a:endParaRPr lang="de-DE"/>
          </a:p>
        </p:txBody>
      </p:sp>
      <p:sp>
        <p:nvSpPr>
          <p:cNvPr id="32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120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466725" y="268288"/>
            <a:ext cx="6208713" cy="92868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de-DE" noProof="0"/>
              <a:t>Mastertitelformat bearbeiten</a:t>
            </a:r>
            <a:endParaRPr lang="de-DE" noProof="0" dirty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900" y="379413"/>
            <a:ext cx="463550" cy="46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1582"/>
      </p:ext>
    </p:extLst>
  </p:cSld>
  <p:clrMapOvr>
    <a:masterClrMapping/>
  </p:clrMapOvr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403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6725" y="1708150"/>
            <a:ext cx="4027488" cy="44624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4375" indent="-171450"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400" dirty="0" smtClean="0">
                <a:solidFill>
                  <a:schemeClr val="tx1"/>
                </a:solidFill>
                <a:latin typeface="+mn-lt"/>
              </a:defRPr>
            </a:lvl3pPr>
            <a:lvl4pPr marL="1081088" indent="-177800"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200" dirty="0" smtClean="0">
                <a:solidFill>
                  <a:schemeClr val="tx1"/>
                </a:solidFill>
                <a:latin typeface="+mn-lt"/>
              </a:defRPr>
            </a:lvl4pPr>
            <a:lvl5pPr marL="1438275" indent="-177800"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000" dirty="0">
                <a:solidFill>
                  <a:schemeClr val="tx1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708150"/>
            <a:ext cx="4029075" cy="44624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4375" indent="-171450"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400" dirty="0" smtClean="0">
                <a:solidFill>
                  <a:schemeClr val="tx1"/>
                </a:solidFill>
                <a:latin typeface="+mn-lt"/>
              </a:defRPr>
            </a:lvl3pPr>
            <a:lvl4pPr marL="1081088" indent="-177800"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200" dirty="0" smtClean="0">
                <a:solidFill>
                  <a:schemeClr val="tx1"/>
                </a:solidFill>
                <a:latin typeface="+mn-lt"/>
              </a:defRPr>
            </a:lvl4pPr>
            <a:lvl5pPr marL="1438275" indent="-177800"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000" dirty="0">
                <a:solidFill>
                  <a:schemeClr val="tx1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150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151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702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708150"/>
            <a:ext cx="8208963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66725" y="307975"/>
            <a:ext cx="6208713" cy="94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</a:t>
            </a:r>
          </a:p>
        </p:txBody>
      </p:sp>
      <p:sp>
        <p:nvSpPr>
          <p:cNvPr id="1029" name="Line 9"/>
          <p:cNvSpPr>
            <a:spLocks noChangeShapeType="1"/>
          </p:cNvSpPr>
          <p:nvPr/>
        </p:nvSpPr>
        <p:spPr bwMode="auto">
          <a:xfrm flipV="1">
            <a:off x="0" y="1258888"/>
            <a:ext cx="91408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noProof="0" dirty="0"/>
          </a:p>
        </p:txBody>
      </p:sp>
      <p:sp>
        <p:nvSpPr>
          <p:cNvPr id="1030" name="Line 26"/>
          <p:cNvSpPr>
            <a:spLocks noChangeShapeType="1"/>
          </p:cNvSpPr>
          <p:nvPr/>
        </p:nvSpPr>
        <p:spPr bwMode="auto">
          <a:xfrm flipV="1">
            <a:off x="0" y="6569075"/>
            <a:ext cx="91408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noProof="0" dirty="0"/>
          </a:p>
        </p:txBody>
      </p:sp>
      <p:sp>
        <p:nvSpPr>
          <p:cNvPr id="12" name="Rectangle 19"/>
          <p:cNvSpPr txBox="1">
            <a:spLocks noChangeArrowheads="1"/>
          </p:cNvSpPr>
          <p:nvPr/>
        </p:nvSpPr>
        <p:spPr bwMode="auto">
          <a:xfrm>
            <a:off x="8402638" y="6643688"/>
            <a:ext cx="277812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defTabSz="798513" rtl="0" eaLnBrk="0" fontAlgn="base" hangingPunct="0">
              <a:spcBef>
                <a:spcPct val="0"/>
              </a:spcBef>
              <a:spcAft>
                <a:spcPct val="0"/>
              </a:spcAft>
              <a:defRPr sz="800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2CA3F5C4-B150-4B5B-B76B-04B284BB8825}" type="slidenum">
              <a:rPr lang="de-DE" noProof="0" smtClean="0"/>
              <a:pPr>
                <a:defRPr/>
              </a:pPr>
              <a:t>‹Nr.›</a:t>
            </a:fld>
            <a:endParaRPr lang="de-DE" noProof="0" dirty="0"/>
          </a:p>
        </p:txBody>
      </p:sp>
      <p:sp>
        <p:nvSpPr>
          <p:cNvPr id="2" name="TW_Footer_1"/>
          <p:cNvSpPr txBox="1"/>
          <p:nvPr/>
        </p:nvSpPr>
        <p:spPr>
          <a:xfrm>
            <a:off x="466724" y="6643689"/>
            <a:ext cx="5702300" cy="161925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defTabSz="798513" eaLnBrk="1" hangingPunct="1">
              <a:defRPr sz="800">
                <a:latin typeface="Arial Narrow" pitchFamily="34" charset="0"/>
              </a:defRPr>
            </a:lvl1pPr>
          </a:lstStyle>
          <a:p>
            <a:pPr lvl="0"/>
            <a:r>
              <a:rPr lang="de-DE" noProof="0"/>
              <a:t>CZ IMT GmbH, idHKe, IS-AP</a:t>
            </a:r>
            <a:endParaRPr lang="de-DE" noProof="0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900" y="379413"/>
            <a:ext cx="463550" cy="463550"/>
          </a:xfrm>
          <a:prstGeom prst="rect">
            <a:avLst/>
          </a:prstGeom>
        </p:spPr>
      </p:pic>
      <p:sp>
        <p:nvSpPr>
          <p:cNvPr id="13" name="TW_Footer_3"/>
          <p:cNvSpPr txBox="1">
            <a:spLocks noChangeArrowheads="1"/>
          </p:cNvSpPr>
          <p:nvPr userDrawn="1"/>
        </p:nvSpPr>
        <p:spPr bwMode="auto">
          <a:xfrm>
            <a:off x="6448425" y="6643688"/>
            <a:ext cx="1117600" cy="16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defTabSz="798513" rtl="0" eaLnBrk="1" fontAlgn="base" hangingPunct="1">
              <a:spcBef>
                <a:spcPct val="0"/>
              </a:spcBef>
              <a:spcAft>
                <a:spcPct val="0"/>
              </a:spcAft>
              <a:defRPr sz="800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noProof="0"/>
              <a:t>2019-09-05</a:t>
            </a:r>
            <a:endParaRPr lang="de-DE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</p:sldLayoutIdLst>
  <p:hf sldNum="0"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0"/>
        </a:spcAft>
        <a:defRPr sz="1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63538" indent="-184150" algn="l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6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714375" indent="-171450" algn="l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Char char="-"/>
        <a:defRPr sz="14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081088" indent="-177800" algn="l" rtl="0" eaLnBrk="1" fontAlgn="base" hangingPunct="1"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438275" indent="-177800" algn="l" rtl="0" eaLnBrk="1" fontAlgn="base" hangingPunct="1">
        <a:spcBef>
          <a:spcPct val="0"/>
        </a:spcBef>
        <a:spcAft>
          <a:spcPct val="0"/>
        </a:spcAft>
        <a:buFont typeface="Arial" charset="0"/>
        <a:buChar char="»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895475" indent="-177800" algn="l" rtl="0" eaLnBrk="1" fontAlgn="base" hangingPunct="1">
        <a:spcBef>
          <a:spcPct val="0"/>
        </a:spcBef>
        <a:spcAft>
          <a:spcPct val="0"/>
        </a:spcAft>
        <a:buFont typeface="Arial" charset="0"/>
        <a:buChar char="»"/>
        <a:defRPr sz="1000">
          <a:solidFill>
            <a:schemeClr val="tx1"/>
          </a:solidFill>
          <a:latin typeface="+mn-lt"/>
        </a:defRPr>
      </a:lvl6pPr>
      <a:lvl7pPr marL="2352675" indent="-177800" algn="l" rtl="0" eaLnBrk="1" fontAlgn="base" hangingPunct="1">
        <a:spcBef>
          <a:spcPct val="0"/>
        </a:spcBef>
        <a:spcAft>
          <a:spcPct val="0"/>
        </a:spcAft>
        <a:buFont typeface="Arial" charset="0"/>
        <a:buChar char="»"/>
        <a:defRPr sz="1000">
          <a:solidFill>
            <a:schemeClr val="tx1"/>
          </a:solidFill>
          <a:latin typeface="+mn-lt"/>
        </a:defRPr>
      </a:lvl7pPr>
      <a:lvl8pPr marL="2809875" indent="-177800" algn="l" rtl="0" eaLnBrk="1" fontAlgn="base" hangingPunct="1">
        <a:spcBef>
          <a:spcPct val="0"/>
        </a:spcBef>
        <a:spcAft>
          <a:spcPct val="0"/>
        </a:spcAft>
        <a:buFont typeface="Arial" charset="0"/>
        <a:buChar char="»"/>
        <a:defRPr sz="1000">
          <a:solidFill>
            <a:schemeClr val="tx1"/>
          </a:solidFill>
          <a:latin typeface="+mn-lt"/>
        </a:defRPr>
      </a:lvl8pPr>
      <a:lvl9pPr marL="3267075" indent="-177800" algn="l" rtl="0" eaLnBrk="1" fontAlgn="base" hangingPunct="1">
        <a:spcBef>
          <a:spcPct val="0"/>
        </a:spcBef>
        <a:spcAft>
          <a:spcPct val="0"/>
        </a:spcAft>
        <a:buFont typeface="Arial" charset="0"/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2.jpg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mp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8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box">
            <a:extLst>
              <a:ext uri="{FF2B5EF4-FFF2-40B4-BE49-F238E27FC236}">
                <a16:creationId xmlns:a16="http://schemas.microsoft.com/office/drawing/2014/main" id="{2C15814B-150E-43D6-8032-14D8576EB41C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466725" y="268288"/>
            <a:ext cx="6208713" cy="928687"/>
          </a:xfrm>
          <a:noFill/>
          <a:ln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90000"/>
          <a:lstStyle/>
          <a:p>
            <a:r>
              <a:rPr lang="de-DE" dirty="0"/>
              <a:t>Connect Segments</a:t>
            </a:r>
          </a:p>
        </p:txBody>
      </p:sp>
      <p:sp>
        <p:nvSpPr>
          <p:cNvPr id="5" name="Ortbox">
            <a:extLst>
              <a:ext uri="{FF2B5EF4-FFF2-40B4-BE49-F238E27FC236}">
                <a16:creationId xmlns:a16="http://schemas.microsoft.com/office/drawing/2014/main" id="{4AC92215-93C3-444D-AA05-E1A4DE47B633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6725" y="6457950"/>
            <a:ext cx="34290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de-DE" sz="1200"/>
              <a:t>OKO, 2019-09-05</a:t>
            </a:r>
          </a:p>
        </p:txBody>
      </p:sp>
      <p:sp>
        <p:nvSpPr>
          <p:cNvPr id="6" name="Referentbox">
            <a:extLst>
              <a:ext uri="{FF2B5EF4-FFF2-40B4-BE49-F238E27FC236}">
                <a16:creationId xmlns:a16="http://schemas.microsoft.com/office/drawing/2014/main" id="{8E453B34-5A68-4E5C-B982-333DE6C1D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6022975"/>
            <a:ext cx="3429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/>
              <a:t>idHKe</a:t>
            </a:r>
          </a:p>
        </p:txBody>
      </p:sp>
      <p:sp>
        <p:nvSpPr>
          <p:cNvPr id="7" name="FunktionBox">
            <a:extLst>
              <a:ext uri="{FF2B5EF4-FFF2-40B4-BE49-F238E27FC236}">
                <a16:creationId xmlns:a16="http://schemas.microsoft.com/office/drawing/2014/main" id="{28E4DA0E-B405-466B-A9E8-91B27EE6D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6240463"/>
            <a:ext cx="34290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de-DE" sz="1400"/>
              <a:t>Application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23157A3-A744-41F2-8FE4-3A6ADD109A89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0963"/>
            <a:ext cx="9144000" cy="435254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7B9B92B9-17B5-4FC8-A73B-FEEAB3C5F5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27" y="1762073"/>
            <a:ext cx="6520543" cy="4558178"/>
          </a:xfrm>
          <a:prstGeom prst="rect">
            <a:avLst/>
          </a:prstGeom>
        </p:spPr>
      </p:pic>
      <p:sp>
        <p:nvSpPr>
          <p:cNvPr id="4" name="Titelbox">
            <a:extLst>
              <a:ext uri="{FF2B5EF4-FFF2-40B4-BE49-F238E27FC236}">
                <a16:creationId xmlns:a16="http://schemas.microsoft.com/office/drawing/2014/main" id="{7ED932D1-7237-4EB8-B7B2-D853C5F5E8E2}"/>
              </a:ext>
            </a:extLst>
          </p:cNvPr>
          <p:cNvSpPr txBox="1">
            <a:spLocks noChangeArrowheads="1"/>
          </p:cNvSpPr>
          <p:nvPr/>
        </p:nvSpPr>
        <p:spPr>
          <a:xfrm>
            <a:off x="466725" y="268288"/>
            <a:ext cx="6208713" cy="928687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90000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dirty="0" err="1"/>
              <a:t>Overview</a:t>
            </a:r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420913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box">
            <a:extLst>
              <a:ext uri="{FF2B5EF4-FFF2-40B4-BE49-F238E27FC236}">
                <a16:creationId xmlns:a16="http://schemas.microsoft.com/office/drawing/2014/main" id="{7ED932D1-7237-4EB8-B7B2-D853C5F5E8E2}"/>
              </a:ext>
            </a:extLst>
          </p:cNvPr>
          <p:cNvSpPr txBox="1">
            <a:spLocks noChangeArrowheads="1"/>
          </p:cNvSpPr>
          <p:nvPr/>
        </p:nvSpPr>
        <p:spPr>
          <a:xfrm>
            <a:off x="466725" y="268288"/>
            <a:ext cx="6208713" cy="928687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90000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dirty="0"/>
              <a:t>Start / End </a:t>
            </a:r>
            <a:r>
              <a:rPr lang="de-DE" kern="0" dirty="0" err="1"/>
              <a:t>behaviour</a:t>
            </a:r>
            <a:endParaRPr lang="de-DE" kern="0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203C6FEB-CF69-4BC9-B5E6-3E585978A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" y="1887052"/>
            <a:ext cx="3277057" cy="3715268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728FC94A-60D3-4E1B-9867-CA089E4909F4}"/>
              </a:ext>
            </a:extLst>
          </p:cNvPr>
          <p:cNvSpPr txBox="1"/>
          <p:nvPr/>
        </p:nvSpPr>
        <p:spPr>
          <a:xfrm>
            <a:off x="4844143" y="2318657"/>
            <a:ext cx="3833132" cy="19697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dirty="0"/>
              <a:t>At </a:t>
            </a:r>
            <a:r>
              <a:rPr lang="de-DE" dirty="0" err="1"/>
              <a:t>start</a:t>
            </a:r>
            <a:r>
              <a:rPr lang="de-DE" dirty="0"/>
              <a:t> and end at an open </a:t>
            </a:r>
            <a:r>
              <a:rPr lang="de-DE" dirty="0" err="1"/>
              <a:t>contur</a:t>
            </a:r>
            <a:endParaRPr lang="de-DE" dirty="0"/>
          </a:p>
          <a:p>
            <a:endParaRPr lang="de-DE" dirty="0"/>
          </a:p>
          <a:p>
            <a:r>
              <a:rPr lang="de-DE" dirty="0" err="1"/>
              <a:t>Unsymmetrical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distribution</a:t>
            </a:r>
            <a:r>
              <a:rPr lang="de-DE" dirty="0"/>
              <a:t> </a:t>
            </a:r>
            <a:r>
              <a:rPr lang="de-DE" dirty="0" err="1"/>
              <a:t>until</a:t>
            </a:r>
            <a:r>
              <a:rPr lang="de-DE" dirty="0"/>
              <a:t> </a:t>
            </a:r>
            <a:r>
              <a:rPr lang="de-DE" dirty="0" err="1"/>
              <a:t>filtered</a:t>
            </a:r>
            <a:r>
              <a:rPr lang="de-DE" dirty="0"/>
              <a:t> </a:t>
            </a:r>
            <a:r>
              <a:rPr lang="de-DE" dirty="0" err="1"/>
              <a:t>actual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greater</a:t>
            </a:r>
            <a:r>
              <a:rPr lang="de-DE" dirty="0"/>
              <a:t> </a:t>
            </a:r>
            <a:r>
              <a:rPr lang="de-DE" dirty="0" err="1"/>
              <a:t>then</a:t>
            </a:r>
            <a:r>
              <a:rPr lang="de-DE" dirty="0"/>
              <a:t> Lambda / 2</a:t>
            </a:r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de-DE" dirty="0" err="1">
                <a:sym typeface="Wingdings" panose="05000000000000000000" pitchFamily="2" charset="2"/>
              </a:rPr>
              <a:t>CutOff</a:t>
            </a:r>
            <a:r>
              <a:rPr lang="de-DE" dirty="0">
                <a:sym typeface="Wingdings" panose="05000000000000000000" pitchFamily="2" charset="2"/>
              </a:rPr>
              <a:t> at </a:t>
            </a:r>
            <a:r>
              <a:rPr lang="de-DE" dirty="0" err="1">
                <a:sym typeface="Wingdings" panose="05000000000000000000" pitchFamily="2" charset="2"/>
              </a:rPr>
              <a:t>roughness</a:t>
            </a: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è"/>
            </a:pP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Do not </a:t>
            </a:r>
            <a:r>
              <a:rPr lang="de-DE" dirty="0" err="1">
                <a:sym typeface="Wingdings" panose="05000000000000000000" pitchFamily="2" charset="2"/>
              </a:rPr>
              <a:t>appear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for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closed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path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6559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box">
            <a:extLst>
              <a:ext uri="{FF2B5EF4-FFF2-40B4-BE49-F238E27FC236}">
                <a16:creationId xmlns:a16="http://schemas.microsoft.com/office/drawing/2014/main" id="{7ED932D1-7237-4EB8-B7B2-D853C5F5E8E2}"/>
              </a:ext>
            </a:extLst>
          </p:cNvPr>
          <p:cNvSpPr txBox="1">
            <a:spLocks noChangeArrowheads="1"/>
          </p:cNvSpPr>
          <p:nvPr/>
        </p:nvSpPr>
        <p:spPr>
          <a:xfrm>
            <a:off x="466725" y="268288"/>
            <a:ext cx="6208713" cy="928687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90000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dirty="0" err="1"/>
              <a:t>Outlier</a:t>
            </a:r>
            <a:endParaRPr lang="de-DE" kern="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582D82B-9048-414F-9C1E-A7AC09C7EA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98" y="1498827"/>
            <a:ext cx="5895975" cy="4143375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63649177-BE29-441B-AD77-7481A67A2FEF}"/>
              </a:ext>
            </a:extLst>
          </p:cNvPr>
          <p:cNvSpPr txBox="1"/>
          <p:nvPr/>
        </p:nvSpPr>
        <p:spPr>
          <a:xfrm>
            <a:off x="6128658" y="3429000"/>
            <a:ext cx="2579914" cy="27084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dirty="0"/>
              <a:t>Same </a:t>
            </a:r>
            <a:r>
              <a:rPr lang="de-DE" dirty="0" err="1"/>
              <a:t>effect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at start- end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Solved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connect </a:t>
            </a:r>
            <a:r>
              <a:rPr lang="de-DE" dirty="0" err="1"/>
              <a:t>segments</a:t>
            </a:r>
            <a:endParaRPr lang="de-DE" dirty="0"/>
          </a:p>
          <a:p>
            <a:endParaRPr lang="de-DE" dirty="0"/>
          </a:p>
          <a:p>
            <a:r>
              <a:rPr lang="de-DE" dirty="0">
                <a:sym typeface="Wingdings" panose="05000000000000000000" pitchFamily="2" charset="2"/>
              </a:rPr>
              <a:t> </a:t>
            </a:r>
            <a:r>
              <a:rPr lang="de-DE" dirty="0" err="1">
                <a:sym typeface="Wingdings" panose="05000000000000000000" pitchFamily="2" charset="2"/>
              </a:rPr>
              <a:t>Outlier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4682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box">
            <a:extLst>
              <a:ext uri="{FF2B5EF4-FFF2-40B4-BE49-F238E27FC236}">
                <a16:creationId xmlns:a16="http://schemas.microsoft.com/office/drawing/2014/main" id="{7ED932D1-7237-4EB8-B7B2-D853C5F5E8E2}"/>
              </a:ext>
            </a:extLst>
          </p:cNvPr>
          <p:cNvSpPr txBox="1">
            <a:spLocks noChangeArrowheads="1"/>
          </p:cNvSpPr>
          <p:nvPr/>
        </p:nvSpPr>
        <p:spPr>
          <a:xfrm>
            <a:off x="339498" y="284322"/>
            <a:ext cx="6208713" cy="928687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90000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dirty="0"/>
              <a:t>Segments &lt;&lt; 2 * Lambda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5940282-5CD8-4BA9-95BE-77DD1C6ADC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98" y="1736645"/>
            <a:ext cx="6686550" cy="280035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63649177-BE29-441B-AD77-7481A67A2FEF}"/>
              </a:ext>
            </a:extLst>
          </p:cNvPr>
          <p:cNvSpPr txBox="1"/>
          <p:nvPr/>
        </p:nvSpPr>
        <p:spPr>
          <a:xfrm>
            <a:off x="6128658" y="2976824"/>
            <a:ext cx="2579914" cy="22159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dirty="0" err="1"/>
              <a:t>Without</a:t>
            </a:r>
            <a:r>
              <a:rPr lang="de-DE" dirty="0"/>
              <a:t> „</a:t>
            </a:r>
            <a:r>
              <a:rPr lang="de-DE" dirty="0" err="1"/>
              <a:t>connection</a:t>
            </a:r>
            <a:r>
              <a:rPr lang="de-DE" dirty="0"/>
              <a:t>“ </a:t>
            </a:r>
            <a:r>
              <a:rPr lang="de-DE" dirty="0" err="1"/>
              <a:t>filter</a:t>
            </a:r>
            <a:r>
              <a:rPr lang="de-DE" dirty="0"/>
              <a:t> will not </a:t>
            </a:r>
            <a:r>
              <a:rPr lang="de-DE" dirty="0" err="1"/>
              <a:t>work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Solved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connect </a:t>
            </a:r>
            <a:r>
              <a:rPr lang="de-DE" dirty="0" err="1"/>
              <a:t>segments</a:t>
            </a:r>
            <a:endParaRPr lang="de-DE" dirty="0"/>
          </a:p>
          <a:p>
            <a:endParaRPr lang="de-DE" dirty="0"/>
          </a:p>
          <a:p>
            <a:r>
              <a:rPr lang="de-DE" dirty="0">
                <a:sym typeface="Wingdings" panose="05000000000000000000" pitchFamily="2" charset="2"/>
              </a:rPr>
              <a:t> Works </a:t>
            </a:r>
            <a:r>
              <a:rPr lang="de-DE" dirty="0" err="1">
                <a:sym typeface="Wingdings" panose="05000000000000000000" pitchFamily="2" charset="2"/>
              </a:rPr>
              <a:t>well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for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unsystematic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segments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41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box">
            <a:extLst>
              <a:ext uri="{FF2B5EF4-FFF2-40B4-BE49-F238E27FC236}">
                <a16:creationId xmlns:a16="http://schemas.microsoft.com/office/drawing/2014/main" id="{7ED932D1-7237-4EB8-B7B2-D853C5F5E8E2}"/>
              </a:ext>
            </a:extLst>
          </p:cNvPr>
          <p:cNvSpPr txBox="1">
            <a:spLocks noChangeArrowheads="1"/>
          </p:cNvSpPr>
          <p:nvPr/>
        </p:nvSpPr>
        <p:spPr>
          <a:xfrm>
            <a:off x="339498" y="284322"/>
            <a:ext cx="6208713" cy="928687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90000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dirty="0" err="1"/>
              <a:t>Systematic</a:t>
            </a:r>
            <a:r>
              <a:rPr lang="de-DE" kern="0" dirty="0"/>
              <a:t> </a:t>
            </a:r>
            <a:r>
              <a:rPr lang="de-DE" kern="0" dirty="0" err="1"/>
              <a:t>deviation</a:t>
            </a:r>
            <a:endParaRPr lang="de-DE" kern="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FA7BD90-FBF5-41A1-AD7E-7656B1D876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98" y="1419191"/>
            <a:ext cx="5810250" cy="198120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63649177-BE29-441B-AD77-7481A67A2FEF}"/>
              </a:ext>
            </a:extLst>
          </p:cNvPr>
          <p:cNvSpPr txBox="1"/>
          <p:nvPr/>
        </p:nvSpPr>
        <p:spPr>
          <a:xfrm>
            <a:off x="4145416" y="3606573"/>
            <a:ext cx="4659086" cy="29546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segments</a:t>
            </a:r>
            <a:r>
              <a:rPr lang="de-DE" dirty="0"/>
              <a:t> </a:t>
            </a:r>
            <a:r>
              <a:rPr lang="de-DE" dirty="0" err="1"/>
              <a:t>obtains</a:t>
            </a:r>
            <a:r>
              <a:rPr lang="de-DE" dirty="0"/>
              <a:t> a </a:t>
            </a:r>
            <a:r>
              <a:rPr lang="de-DE" dirty="0" err="1"/>
              <a:t>systematic</a:t>
            </a:r>
            <a:r>
              <a:rPr lang="de-DE" dirty="0"/>
              <a:t> </a:t>
            </a:r>
            <a:r>
              <a:rPr lang="de-DE" dirty="0" err="1"/>
              <a:t>behaviour</a:t>
            </a:r>
            <a:r>
              <a:rPr lang="de-DE" dirty="0"/>
              <a:t> at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end also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„jump“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segment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, 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filter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trouble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„</a:t>
            </a:r>
            <a:r>
              <a:rPr lang="de-DE" dirty="0" err="1"/>
              <a:t>connection</a:t>
            </a:r>
            <a:r>
              <a:rPr lang="de-DE" dirty="0"/>
              <a:t>“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activated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de-DE" dirty="0" err="1"/>
              <a:t>It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better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addapt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Lambda </a:t>
            </a:r>
            <a:r>
              <a:rPr lang="de-DE" dirty="0" err="1"/>
              <a:t>related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length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shortes</a:t>
            </a:r>
            <a:r>
              <a:rPr lang="de-DE" dirty="0"/>
              <a:t> </a:t>
            </a:r>
            <a:r>
              <a:rPr lang="de-DE" dirty="0" err="1"/>
              <a:t>segment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de-DE" dirty="0"/>
              <a:t>Other </a:t>
            </a:r>
            <a:r>
              <a:rPr lang="de-DE" dirty="0" err="1"/>
              <a:t>examples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Cylinder</a:t>
            </a:r>
            <a:r>
              <a:rPr lang="de-DE" dirty="0"/>
              <a:t> / Plane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circular</a:t>
            </a:r>
            <a:r>
              <a:rPr lang="de-DE" dirty="0"/>
              <a:t> </a:t>
            </a:r>
            <a:r>
              <a:rPr lang="de-DE" dirty="0" err="1"/>
              <a:t>sections</a:t>
            </a:r>
            <a:r>
              <a:rPr lang="de-DE" dirty="0"/>
              <a:t> and </a:t>
            </a:r>
            <a:r>
              <a:rPr lang="de-DE" dirty="0" err="1"/>
              <a:t>shape</a:t>
            </a:r>
            <a:r>
              <a:rPr lang="de-DE" dirty="0"/>
              <a:t> </a:t>
            </a:r>
            <a:r>
              <a:rPr lang="de-DE" dirty="0" err="1"/>
              <a:t>lines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Point </a:t>
            </a:r>
            <a:r>
              <a:rPr lang="de-DE" dirty="0" err="1"/>
              <a:t>step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different</a:t>
            </a:r>
          </a:p>
        </p:txBody>
      </p:sp>
    </p:spTree>
    <p:extLst>
      <p:ext uri="{BB962C8B-B14F-4D97-AF65-F5344CB8AC3E}">
        <p14:creationId xmlns:p14="http://schemas.microsoft.com/office/powerpoint/2010/main" val="4242219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E68EC1-E722-4CB3-A6DF-44C7E133C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Summary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4FF696F-1603-4EE4-A64E-E23A4163EB7E}"/>
              </a:ext>
            </a:extLst>
          </p:cNvPr>
          <p:cNvSpPr txBox="1"/>
          <p:nvPr/>
        </p:nvSpPr>
        <p:spPr>
          <a:xfrm>
            <a:off x="466725" y="2009670"/>
            <a:ext cx="4161396" cy="34470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b="1" dirty="0"/>
              <a:t>Standard Elements </a:t>
            </a:r>
            <a:r>
              <a:rPr lang="de-DE" dirty="0"/>
              <a:t>(Line, Plane, Circle, …)</a:t>
            </a:r>
          </a:p>
          <a:p>
            <a:endParaRPr lang="de-DE" dirty="0"/>
          </a:p>
          <a:p>
            <a:r>
              <a:rPr lang="de-DE" dirty="0"/>
              <a:t>„Connect Segments“ will </a:t>
            </a:r>
            <a:r>
              <a:rPr lang="de-DE" dirty="0" err="1"/>
              <a:t>help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issues</a:t>
            </a:r>
            <a:endParaRPr lang="de-DE" dirty="0"/>
          </a:p>
          <a:p>
            <a:endParaRPr lang="de-DE" dirty="0"/>
          </a:p>
          <a:p>
            <a:r>
              <a:rPr lang="de-DE" dirty="0"/>
              <a:t>At „</a:t>
            </a:r>
            <a:r>
              <a:rPr lang="de-DE" dirty="0" err="1"/>
              <a:t>special</a:t>
            </a:r>
            <a:r>
              <a:rPr lang="de-DE" dirty="0"/>
              <a:t>“ </a:t>
            </a:r>
            <a:r>
              <a:rPr lang="de-DE" dirty="0" err="1"/>
              <a:t>situations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must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varified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calulation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„</a:t>
            </a:r>
            <a:r>
              <a:rPr lang="de-DE" dirty="0" err="1"/>
              <a:t>gap</a:t>
            </a:r>
            <a:r>
              <a:rPr lang="de-DE" dirty="0"/>
              <a:t>“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closed</a:t>
            </a:r>
            <a:r>
              <a:rPr lang="de-DE" dirty="0"/>
              <a:t> </a:t>
            </a:r>
          </a:p>
          <a:p>
            <a:endParaRPr lang="de-DE" dirty="0"/>
          </a:p>
          <a:p>
            <a:r>
              <a:rPr lang="de-DE" dirty="0"/>
              <a:t>The </a:t>
            </a:r>
            <a:r>
              <a:rPr lang="de-DE" dirty="0" err="1"/>
              <a:t>output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visualized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„</a:t>
            </a:r>
            <a:r>
              <a:rPr lang="de-DE" dirty="0" err="1"/>
              <a:t>gaps</a:t>
            </a:r>
            <a:r>
              <a:rPr lang="de-DE" dirty="0"/>
              <a:t>“</a:t>
            </a:r>
          </a:p>
          <a:p>
            <a:endParaRPr lang="de-DE" dirty="0"/>
          </a:p>
          <a:p>
            <a:endParaRPr lang="de-DE" dirty="0"/>
          </a:p>
          <a:p>
            <a:r>
              <a:rPr lang="de-DE" b="1" i="1" dirty="0"/>
              <a:t>Not </a:t>
            </a:r>
            <a:r>
              <a:rPr lang="de-DE" b="1" i="1" dirty="0" err="1"/>
              <a:t>available</a:t>
            </a:r>
            <a:r>
              <a:rPr lang="de-DE" b="1" i="1" dirty="0"/>
              <a:t> </a:t>
            </a:r>
            <a:r>
              <a:rPr lang="de-DE" b="1" i="1" dirty="0" err="1"/>
              <a:t>for</a:t>
            </a:r>
            <a:r>
              <a:rPr lang="de-DE" b="1" i="1" dirty="0"/>
              <a:t> </a:t>
            </a:r>
            <a:r>
              <a:rPr lang="de-DE" b="1" i="1" dirty="0" err="1"/>
              <a:t>Curve</a:t>
            </a:r>
            <a:endParaRPr lang="de-DE" b="1" i="1" dirty="0"/>
          </a:p>
        </p:txBody>
      </p:sp>
    </p:spTree>
    <p:extLst>
      <p:ext uri="{BB962C8B-B14F-4D97-AF65-F5344CB8AC3E}">
        <p14:creationId xmlns:p14="http://schemas.microsoft.com/office/powerpoint/2010/main" val="348987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>
            <p:custDataLst>
              <p:tags r:id="rId2"/>
            </p:custDataLst>
          </p:nvPr>
        </p:nvGrpSpPr>
        <p:grpSpPr>
          <a:xfrm>
            <a:off x="0" y="0"/>
            <a:ext cx="9140825" cy="6856413"/>
            <a:chOff x="0" y="0"/>
            <a:chExt cx="9140825" cy="6856413"/>
          </a:xfrm>
        </p:grpSpPr>
        <p:sp>
          <p:nvSpPr>
            <p:cNvPr id="3286018" name="Rectangle 2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0" y="0"/>
              <a:ext cx="9140825" cy="68564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100" dirty="0">
                <a:solidFill>
                  <a:schemeClr val="bg1"/>
                </a:solidFill>
              </a:endParaRPr>
            </a:p>
          </p:txBody>
        </p:sp>
        <p:pic>
          <p:nvPicPr>
            <p:cNvPr id="2" name="Grafik 1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416300" y="2193925"/>
              <a:ext cx="2308225" cy="1463675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4790868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Templeton &amp; Webster GmbH"/>
  <p:tag name="MASTER" val="carlzeiss_4_3.potx"/>
  <p:tag name="CREATEDBY" val="TW_CP"/>
  <p:tag name="LANGUAGE" val="english"/>
  <p:tag name="AGENDAPIC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TITLESLIDE" val="-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WNOCDCHECK" val="-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WNOCDCHECK" val="-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Templeton &amp; Webster GmbH"/>
  <p:tag name="SLIDENAME" val="v_406"/>
  <p:tag name="ISCLOSINGSLIDE" val="-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WNOCDCHECK" val="-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WNOCDCHECK" val="-1"/>
</p:tagLst>
</file>

<file path=ppt/theme/theme1.xml><?xml version="1.0" encoding="utf-8"?>
<a:theme xmlns:a="http://schemas.openxmlformats.org/drawingml/2006/main" name="Carl Zeiss">
  <a:themeElements>
    <a:clrScheme name="© Carl Zeiss">
      <a:dk1>
        <a:srgbClr val="000000"/>
      </a:dk1>
      <a:lt1>
        <a:srgbClr val="FFFFFF"/>
      </a:lt1>
      <a:dk2>
        <a:srgbClr val="000000"/>
      </a:dk2>
      <a:lt2>
        <a:srgbClr val="9A9B9C"/>
      </a:lt2>
      <a:accent1>
        <a:srgbClr val="055ED2"/>
      </a:accent1>
      <a:accent2>
        <a:srgbClr val="6AB0E2"/>
      </a:accent2>
      <a:accent3>
        <a:srgbClr val="747678"/>
      </a:accent3>
      <a:accent4>
        <a:srgbClr val="9A9B9C"/>
      </a:accent4>
      <a:accent5>
        <a:srgbClr val="BCBDBC"/>
      </a:accent5>
      <a:accent6>
        <a:srgbClr val="E0E1DD"/>
      </a:accent6>
      <a:hlink>
        <a:srgbClr val="055ED2"/>
      </a:hlink>
      <a:folHlink>
        <a:srgbClr val="055ED2"/>
      </a:folHlink>
    </a:clrScheme>
    <a:fontScheme name="carlzei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3175" cap="flat" cmpd="sng" algn="ctr">
          <a:noFill/>
          <a:prstDash val="solid"/>
          <a:round/>
          <a:headEnd type="none" w="sm" len="sm"/>
          <a:tailEnd type="none" w="sm" len="sm"/>
        </a:ln>
        <a:effectLst/>
        <a:extLst/>
      </a:spPr>
      <a:bodyPr vert="horz" wrap="none" lIns="90000" tIns="90000" rIns="90000" bIns="900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folHlink"/>
        </a:solidFill>
        <a:ln w="3175" cap="flat" cmpd="sng" algn="ctr">
          <a:solidFill>
            <a:schemeClr val="tx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  <a:custClrLst>
    <a:custClr name="Zeiss Sky Blue">
      <a:srgbClr val="6AB0E2"/>
    </a:custClr>
    <a:custClr name="Zeiss Azur">
      <a:srgbClr val="055ED2"/>
    </a:custClr>
    <a:custClr>
      <a:srgbClr val="FFFFFF"/>
    </a:custClr>
    <a:custClr name="Zeiss Cyan">
      <a:srgbClr val="008BD0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Zeiss Grey 6 Ultralight">
      <a:srgbClr val="E0E1DD"/>
    </a:custClr>
    <a:custClr name="Zeiss Grey 5 Light">
      <a:srgbClr val="BCBDBC"/>
    </a:custClr>
    <a:custClr name="Zeiss Grey 4 Semilight">
      <a:srgbClr val="9A9B9C"/>
    </a:custClr>
    <a:custClr name="Zeiss Grey 3 Medium">
      <a:srgbClr val="8B8D8E"/>
    </a:custClr>
    <a:custClr name="Zeiss Grey 2 Semidark">
      <a:srgbClr val="747678"/>
    </a:custClr>
    <a:custClr name="Zeiss Grey 1 Dark">
      <a:srgbClr val="4D4F5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Zeiss Green">
      <a:srgbClr val="3C8A2E"/>
    </a:custClr>
    <a:custClr name="Zeiss Neon">
      <a:srgbClr val="E1FF32"/>
    </a:custClr>
    <a:custClr name="Zeiss Light Green">
      <a:srgbClr val="DEDE4C"/>
    </a:custClr>
    <a:custClr name="Zeiss Bright Lemon">
      <a:srgbClr val="FECB00"/>
    </a:custClr>
    <a:custClr name="Zeiss Orange">
      <a:srgbClr val="EC6500"/>
    </a:custClr>
    <a:custClr name="Zeiss Bright Orange Neon">
      <a:srgbClr val="FF1A00"/>
    </a:custClr>
    <a:custClr name="Zeiss Purple Red">
      <a:srgbClr val="A70240"/>
    </a:custClr>
  </a:custClr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carlzeiss_4_3</Template>
  <TotalTime>0</TotalTime>
  <Words>198</Words>
  <Application>Microsoft Office PowerPoint</Application>
  <PresentationFormat>Bildschirmpräsentation (4:3)</PresentationFormat>
  <Paragraphs>55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Arial Narrow</vt:lpstr>
      <vt:lpstr>Wingdings</vt:lpstr>
      <vt:lpstr>Carl Zeiss</vt:lpstr>
      <vt:lpstr>Connect Segments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Summary</vt:lpstr>
      <vt:lpstr>PowerPoint-Präsentation</vt:lpstr>
    </vt:vector>
  </TitlesOfParts>
  <Company>CZ IMT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 Segments</dc:title>
  <dc:subject/>
  <dc:creator>idHKe</dc:creator>
  <cp:lastModifiedBy>Hermann-Kessler, Klaus-Dieter</cp:lastModifiedBy>
  <cp:revision>8</cp:revision>
  <dcterms:created xsi:type="dcterms:W3CDTF">2019-09-05T11:38:31Z</dcterms:created>
  <dcterms:modified xsi:type="dcterms:W3CDTF">2019-09-06T08:35:24Z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w_title">
    <vt:lpwstr>Connect Segments</vt:lpwstr>
  </property>
  <property fmtid="{D5CDD505-2E9C-101B-9397-08002B2CF9AE}" pid="3" name="tw_theme">
    <vt:lpwstr/>
  </property>
  <property fmtid="{D5CDD505-2E9C-101B-9397-08002B2CF9AE}" pid="4" name="tw_company">
    <vt:lpwstr>CZ IMT GmbH</vt:lpwstr>
  </property>
  <property fmtid="{D5CDD505-2E9C-101B-9397-08002B2CF9AE}" pid="5" name="tw_unit">
    <vt:lpwstr>IS-AP</vt:lpwstr>
  </property>
  <property fmtid="{D5CDD505-2E9C-101B-9397-08002B2CF9AE}" pid="6" name="tw_speaker">
    <vt:lpwstr>idHKe</vt:lpwstr>
  </property>
  <property fmtid="{D5CDD505-2E9C-101B-9397-08002B2CF9AE}" pid="7" name="tw_function">
    <vt:lpwstr>Application</vt:lpwstr>
  </property>
  <property fmtid="{D5CDD505-2E9C-101B-9397-08002B2CF9AE}" pid="8" name="tw_location">
    <vt:lpwstr>OKO</vt:lpwstr>
  </property>
  <property fmtid="{D5CDD505-2E9C-101B-9397-08002B2CF9AE}" pid="9" name="tw_date">
    <vt:lpwstr>05.09.2019</vt:lpwstr>
  </property>
  <property fmtid="{D5CDD505-2E9C-101B-9397-08002B2CF9AE}" pid="10" name="tw_Agenda_1">
    <vt:lpwstr/>
  </property>
  <property fmtid="{D5CDD505-2E9C-101B-9397-08002B2CF9AE}" pid="11" name="tw_Agenda_2">
    <vt:lpwstr/>
  </property>
  <property fmtid="{D5CDD505-2E9C-101B-9397-08002B2CF9AE}" pid="12" name="tw_Agenda_3">
    <vt:lpwstr/>
  </property>
  <property fmtid="{D5CDD505-2E9C-101B-9397-08002B2CF9AE}" pid="13" name="tw_Agenda_4">
    <vt:lpwstr/>
  </property>
  <property fmtid="{D5CDD505-2E9C-101B-9397-08002B2CF9AE}" pid="14" name="tw_Agenda_5">
    <vt:lpwstr/>
  </property>
  <property fmtid="{D5CDD505-2E9C-101B-9397-08002B2CF9AE}" pid="15" name="tw_Agenda_6">
    <vt:lpwstr/>
  </property>
  <property fmtid="{D5CDD505-2E9C-101B-9397-08002B2CF9AE}" pid="16" name="tw_Agenda_7">
    <vt:lpwstr/>
  </property>
  <property fmtid="{D5CDD505-2E9C-101B-9397-08002B2CF9AE}" pid="17" name="tw_Agenda_8">
    <vt:lpwstr/>
  </property>
  <property fmtid="{D5CDD505-2E9C-101B-9397-08002B2CF9AE}" pid="18" name="tw_cover_word">
    <vt:lpwstr/>
  </property>
</Properties>
</file>